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82"/>
    <a:srgbClr val="0053A9"/>
    <a:srgbClr val="0057B0"/>
    <a:srgbClr val="00C2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59" d="100"/>
          <a:sy n="59" d="100"/>
        </p:scale>
        <p:origin x="105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diagrams/_rels/data3.xml.rels><?xml version="1.0" encoding="UTF-8" standalone="yes"?>
<Relationships xmlns="http://schemas.openxmlformats.org/package/2006/relationships"><Relationship Id="rId1" Type="http://schemas.openxmlformats.org/officeDocument/2006/relationships/image" Target="../media/image22.png"/></Relationships>
</file>

<file path=ppt/diagrams/_rels/data4.xml.rels><?xml version="1.0" encoding="UTF-8" standalone="yes"?>
<Relationships xmlns="http://schemas.openxmlformats.org/package/2006/relationships"><Relationship Id="rId1" Type="http://schemas.openxmlformats.org/officeDocument/2006/relationships/image" Target="../media/image23.png"/></Relationships>
</file>

<file path=ppt/diagrams/_rels/data5.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518855-0027-4F1E-BF00-5859AEB866F3}"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MX"/>
        </a:p>
      </dgm:t>
    </dgm:pt>
    <dgm:pt modelId="{2A924FBB-A4AE-4A5F-BBFC-4E672781B713}">
      <dgm:prSet phldrT="[Texto]"/>
      <dgm:spPr>
        <a:xfrm>
          <a:off x="193216" y="1616928"/>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Capacitacion constante</a:t>
          </a:r>
          <a:endParaRPr lang="es-MX" dirty="0">
            <a:solidFill>
              <a:sysClr val="window" lastClr="FFFFFF">
                <a:hueOff val="0"/>
                <a:satOff val="0"/>
                <a:lumOff val="0"/>
                <a:alphaOff val="0"/>
              </a:sysClr>
            </a:solidFill>
            <a:latin typeface="Calibri" panose="020F0502020204030204"/>
            <a:ea typeface="+mn-ea"/>
            <a:cs typeface="+mn-cs"/>
          </a:endParaRPr>
        </a:p>
      </dgm:t>
    </dgm:pt>
    <dgm:pt modelId="{107CA736-E417-4F51-81C5-C554B3237518}" type="parTrans" cxnId="{B8ED03F5-3E48-4F4B-9399-2397E463733F}">
      <dgm:prSet/>
      <dgm:spPr/>
      <dgm:t>
        <a:bodyPr/>
        <a:lstStyle/>
        <a:p>
          <a:endParaRPr lang="es-MX"/>
        </a:p>
      </dgm:t>
    </dgm:pt>
    <dgm:pt modelId="{404AA2C5-BAF6-4BA0-B806-B9C334906819}" type="sibTrans" cxnId="{B8ED03F5-3E48-4F4B-9399-2397E463733F}">
      <dgm:prSet/>
      <dgm:spPr/>
      <dgm:t>
        <a:bodyPr/>
        <a:lstStyle/>
        <a:p>
          <a:endParaRPr lang="es-MX"/>
        </a:p>
      </dgm:t>
    </dgm:pt>
    <dgm:pt modelId="{F8816AEB-F953-4FC8-8A3A-C1A860215B42}">
      <dgm:prSet phldrT="[Texto]"/>
      <dgm:spPr>
        <a:xfrm>
          <a:off x="3155830" y="1616928"/>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Programas de Desarrollo de Talento</a:t>
          </a:r>
          <a:endParaRPr lang="es-MX" dirty="0">
            <a:solidFill>
              <a:sysClr val="window" lastClr="FFFFFF">
                <a:hueOff val="0"/>
                <a:satOff val="0"/>
                <a:lumOff val="0"/>
                <a:alphaOff val="0"/>
              </a:sysClr>
            </a:solidFill>
            <a:latin typeface="Calibri" panose="020F0502020204030204"/>
            <a:ea typeface="+mn-ea"/>
            <a:cs typeface="+mn-cs"/>
          </a:endParaRPr>
        </a:p>
      </dgm:t>
    </dgm:pt>
    <dgm:pt modelId="{E32F79F3-6078-44FE-8FCC-0DE06AA48F58}" type="parTrans" cxnId="{69276A19-1136-4A1C-B218-65ED0BF7EE14}">
      <dgm:prSet/>
      <dgm:spPr/>
      <dgm:t>
        <a:bodyPr/>
        <a:lstStyle/>
        <a:p>
          <a:endParaRPr lang="es-MX"/>
        </a:p>
      </dgm:t>
    </dgm:pt>
    <dgm:pt modelId="{07048A8C-C45F-44AB-A9DA-9050E4FA0D27}" type="sibTrans" cxnId="{69276A19-1136-4A1C-B218-65ED0BF7EE14}">
      <dgm:prSet/>
      <dgm:spPr/>
      <dgm:t>
        <a:bodyPr/>
        <a:lstStyle/>
        <a:p>
          <a:endParaRPr lang="es-MX"/>
        </a:p>
      </dgm:t>
    </dgm:pt>
    <dgm:pt modelId="{35702AD7-9DFF-42B3-B950-F5EBA05B2383}">
      <dgm:prSet phldrT="[Texto]"/>
      <dgm:spPr>
        <a:xfrm>
          <a:off x="6118444" y="1616928"/>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Plan de Crecimiento</a:t>
          </a:r>
          <a:endParaRPr lang="es-MX" dirty="0">
            <a:solidFill>
              <a:sysClr val="window" lastClr="FFFFFF">
                <a:hueOff val="0"/>
                <a:satOff val="0"/>
                <a:lumOff val="0"/>
                <a:alphaOff val="0"/>
              </a:sysClr>
            </a:solidFill>
            <a:latin typeface="Calibri" panose="020F0502020204030204"/>
            <a:ea typeface="+mn-ea"/>
            <a:cs typeface="+mn-cs"/>
          </a:endParaRPr>
        </a:p>
      </dgm:t>
    </dgm:pt>
    <dgm:pt modelId="{CEFB1171-BFAD-45F3-80F5-2CCDDEAB6682}" type="parTrans" cxnId="{94CBECC3-E4F9-42AF-9178-481D6284956C}">
      <dgm:prSet/>
      <dgm:spPr/>
      <dgm:t>
        <a:bodyPr/>
        <a:lstStyle/>
        <a:p>
          <a:endParaRPr lang="es-MX"/>
        </a:p>
      </dgm:t>
    </dgm:pt>
    <dgm:pt modelId="{4E07B82C-7231-403A-9700-1EB9C88C5A75}" type="sibTrans" cxnId="{94CBECC3-E4F9-42AF-9178-481D6284956C}">
      <dgm:prSet/>
      <dgm:spPr/>
      <dgm:t>
        <a:bodyPr/>
        <a:lstStyle/>
        <a:p>
          <a:endParaRPr lang="es-MX"/>
        </a:p>
      </dgm:t>
    </dgm:pt>
    <dgm:pt modelId="{F6EC4CA8-7786-4E6E-85C8-0C8DE3B95123}">
      <dgm:prSet phldrT="[Texto]"/>
      <dgm:spPr>
        <a:xfrm>
          <a:off x="193216" y="4190050"/>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Reconocimiento por tu desempeño y trayectoria</a:t>
          </a:r>
          <a:endParaRPr lang="es-MX" dirty="0">
            <a:solidFill>
              <a:sysClr val="window" lastClr="FFFFFF">
                <a:hueOff val="0"/>
                <a:satOff val="0"/>
                <a:lumOff val="0"/>
                <a:alphaOff val="0"/>
              </a:sysClr>
            </a:solidFill>
            <a:latin typeface="Calibri" panose="020F0502020204030204"/>
            <a:ea typeface="+mn-ea"/>
            <a:cs typeface="+mn-cs"/>
          </a:endParaRPr>
        </a:p>
      </dgm:t>
    </dgm:pt>
    <dgm:pt modelId="{E193EA75-3FE2-482F-9B74-B78FFDBE0ED4}" type="parTrans" cxnId="{1DC080C6-4BA7-4D16-9056-E973C57925EF}">
      <dgm:prSet/>
      <dgm:spPr/>
      <dgm:t>
        <a:bodyPr/>
        <a:lstStyle/>
        <a:p>
          <a:endParaRPr lang="es-MX"/>
        </a:p>
      </dgm:t>
    </dgm:pt>
    <dgm:pt modelId="{A1E74827-6813-4CDC-B60A-02AC25258204}" type="sibTrans" cxnId="{1DC080C6-4BA7-4D16-9056-E973C57925EF}">
      <dgm:prSet/>
      <dgm:spPr/>
      <dgm:t>
        <a:bodyPr/>
        <a:lstStyle/>
        <a:p>
          <a:endParaRPr lang="es-MX"/>
        </a:p>
      </dgm:t>
    </dgm:pt>
    <dgm:pt modelId="{D602E85B-1909-4070-92B4-C73B11FA2923}">
      <dgm:prSet phldrT="[Texto]"/>
      <dgm:spPr>
        <a:xfrm>
          <a:off x="3155830" y="4190050"/>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Relaciones laborales Sanas</a:t>
          </a:r>
          <a:endParaRPr lang="es-MX" dirty="0">
            <a:solidFill>
              <a:sysClr val="window" lastClr="FFFFFF">
                <a:hueOff val="0"/>
                <a:satOff val="0"/>
                <a:lumOff val="0"/>
                <a:alphaOff val="0"/>
              </a:sysClr>
            </a:solidFill>
            <a:latin typeface="Calibri" panose="020F0502020204030204"/>
            <a:ea typeface="+mn-ea"/>
            <a:cs typeface="+mn-cs"/>
          </a:endParaRPr>
        </a:p>
      </dgm:t>
    </dgm:pt>
    <dgm:pt modelId="{D68EAB8E-EB89-40BC-B5FB-A8BEB076825A}" type="parTrans" cxnId="{74C87570-1021-4DA5-A986-446D44001B6B}">
      <dgm:prSet/>
      <dgm:spPr/>
      <dgm:t>
        <a:bodyPr/>
        <a:lstStyle/>
        <a:p>
          <a:endParaRPr lang="es-MX"/>
        </a:p>
      </dgm:t>
    </dgm:pt>
    <dgm:pt modelId="{5E971E57-C78C-45C1-B518-8C1D4A49543E}" type="sibTrans" cxnId="{74C87570-1021-4DA5-A986-446D44001B6B}">
      <dgm:prSet/>
      <dgm:spPr/>
      <dgm:t>
        <a:bodyPr/>
        <a:lstStyle/>
        <a:p>
          <a:endParaRPr lang="es-MX"/>
        </a:p>
      </dgm:t>
    </dgm:pt>
    <dgm:pt modelId="{5EF16736-9F20-4D05-96B2-BF54866A9463}">
      <dgm:prSet phldrT="[Texto]"/>
      <dgm:spPr>
        <a:xfrm>
          <a:off x="6118444" y="4190050"/>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Balance Trabajo - Familia</a:t>
          </a:r>
          <a:endParaRPr lang="es-MX" dirty="0">
            <a:solidFill>
              <a:sysClr val="window" lastClr="FFFFFF">
                <a:hueOff val="0"/>
                <a:satOff val="0"/>
                <a:lumOff val="0"/>
                <a:alphaOff val="0"/>
              </a:sysClr>
            </a:solidFill>
            <a:latin typeface="Calibri" panose="020F0502020204030204"/>
            <a:ea typeface="+mn-ea"/>
            <a:cs typeface="+mn-cs"/>
          </a:endParaRPr>
        </a:p>
      </dgm:t>
    </dgm:pt>
    <dgm:pt modelId="{382E1E22-4777-4330-A24A-6A7746FD95FA}" type="parTrans" cxnId="{9E289B0B-EAA4-4077-BDB0-C26F359845A0}">
      <dgm:prSet/>
      <dgm:spPr/>
      <dgm:t>
        <a:bodyPr/>
        <a:lstStyle/>
        <a:p>
          <a:endParaRPr lang="es-MX"/>
        </a:p>
      </dgm:t>
    </dgm:pt>
    <dgm:pt modelId="{12C565C3-FA39-410E-8411-62BE913401B5}" type="sibTrans" cxnId="{9E289B0B-EAA4-4077-BDB0-C26F359845A0}">
      <dgm:prSet/>
      <dgm:spPr/>
      <dgm:t>
        <a:bodyPr/>
        <a:lstStyle/>
        <a:p>
          <a:endParaRPr lang="es-MX"/>
        </a:p>
      </dgm:t>
    </dgm:pt>
    <dgm:pt modelId="{1363CBE2-4E65-4F9D-AEBB-05812784A5B6}" type="pres">
      <dgm:prSet presAssocID="{C1518855-0027-4F1E-BF00-5859AEB866F3}" presName="Name0" presStyleCnt="0">
        <dgm:presLayoutVars>
          <dgm:dir/>
          <dgm:resizeHandles val="exact"/>
        </dgm:presLayoutVars>
      </dgm:prSet>
      <dgm:spPr/>
      <dgm:t>
        <a:bodyPr/>
        <a:lstStyle/>
        <a:p>
          <a:endParaRPr lang="es-MX"/>
        </a:p>
      </dgm:t>
    </dgm:pt>
    <dgm:pt modelId="{DACD839C-1A63-4E44-86A5-46F125FF769B}" type="pres">
      <dgm:prSet presAssocID="{2A924FBB-A4AE-4A5F-BBFC-4E672781B713}" presName="composite" presStyleCnt="0"/>
      <dgm:spPr/>
    </dgm:pt>
    <dgm:pt modelId="{B354A2DB-853A-4607-B165-621CE32E4159}" type="pres">
      <dgm:prSet presAssocID="{2A924FBB-A4AE-4A5F-BBFC-4E672781B713}" presName="rect1" presStyleLbl="bgShp" presStyleIdx="0" presStyleCnt="6"/>
      <dgm:spPr>
        <a:xfrm>
          <a:off x="193216" y="3932"/>
          <a:ext cx="2688404" cy="2304281"/>
        </a:xfrm>
        <a:prstGeom prst="rect">
          <a:avLst/>
        </a:prstGeom>
        <a:blipFill rotWithShape="1">
          <a:blip xmlns:r="http://schemas.openxmlformats.org/officeDocument/2006/relationships" r:embed="rId1"/>
          <a:stretch>
            <a:fillRect/>
          </a:stretch>
        </a:blipFill>
        <a:ln>
          <a:noFill/>
        </a:ln>
        <a:effectLst/>
      </dgm:spPr>
      <dgm:t>
        <a:bodyPr/>
        <a:lstStyle/>
        <a:p>
          <a:endParaRPr lang="es-MX"/>
        </a:p>
      </dgm:t>
    </dgm:pt>
    <dgm:pt modelId="{762BB004-C491-4A2C-9501-808918A50B8E}" type="pres">
      <dgm:prSet presAssocID="{2A924FBB-A4AE-4A5F-BBFC-4E672781B713}" presName="rect2" presStyleLbl="trBgShp" presStyleIdx="0" presStyleCnt="6" custLinFactNeighborY="24496">
        <dgm:presLayoutVars>
          <dgm:bulletEnabled val="1"/>
        </dgm:presLayoutVars>
      </dgm:prSet>
      <dgm:spPr/>
      <dgm:t>
        <a:bodyPr/>
        <a:lstStyle/>
        <a:p>
          <a:endParaRPr lang="es-MX"/>
        </a:p>
      </dgm:t>
    </dgm:pt>
    <dgm:pt modelId="{A3A4FE7C-79E5-40BD-80EE-ED9B87AAFFEC}" type="pres">
      <dgm:prSet presAssocID="{404AA2C5-BAF6-4BA0-B806-B9C334906819}" presName="sibTrans" presStyleCnt="0"/>
      <dgm:spPr/>
    </dgm:pt>
    <dgm:pt modelId="{E5086B42-6298-419B-BA19-B16F44C405F2}" type="pres">
      <dgm:prSet presAssocID="{F8816AEB-F953-4FC8-8A3A-C1A860215B42}" presName="composite" presStyleCnt="0"/>
      <dgm:spPr/>
    </dgm:pt>
    <dgm:pt modelId="{8A6FDBB3-A88F-40F1-B6F5-AE1E886F73A7}" type="pres">
      <dgm:prSet presAssocID="{F8816AEB-F953-4FC8-8A3A-C1A860215B42}" presName="rect1" presStyleLbl="bgShp" presStyleIdx="1" presStyleCnt="6"/>
      <dgm:spPr>
        <a:xfrm>
          <a:off x="3155830" y="3932"/>
          <a:ext cx="2688404" cy="2304281"/>
        </a:xfrm>
        <a:prstGeom prst="rect">
          <a:avLst/>
        </a:prstGeom>
        <a:blipFill rotWithShape="1">
          <a:blip xmlns:r="http://schemas.openxmlformats.org/officeDocument/2006/relationships" r:embed="rId2"/>
          <a:stretch>
            <a:fillRect/>
          </a:stretch>
        </a:blipFill>
        <a:ln>
          <a:noFill/>
        </a:ln>
        <a:effectLst/>
      </dgm:spPr>
    </dgm:pt>
    <dgm:pt modelId="{AB4A15E5-722C-443B-A462-AB50A8B950BD}" type="pres">
      <dgm:prSet presAssocID="{F8816AEB-F953-4FC8-8A3A-C1A860215B42}" presName="rect2" presStyleLbl="trBgShp" presStyleIdx="1" presStyleCnt="6" custLinFactNeighborY="24496">
        <dgm:presLayoutVars>
          <dgm:bulletEnabled val="1"/>
        </dgm:presLayoutVars>
      </dgm:prSet>
      <dgm:spPr/>
      <dgm:t>
        <a:bodyPr/>
        <a:lstStyle/>
        <a:p>
          <a:endParaRPr lang="es-MX"/>
        </a:p>
      </dgm:t>
    </dgm:pt>
    <dgm:pt modelId="{1EC632FC-CCFD-4AB7-812D-3DDB3971E5EF}" type="pres">
      <dgm:prSet presAssocID="{07048A8C-C45F-44AB-A9DA-9050E4FA0D27}" presName="sibTrans" presStyleCnt="0"/>
      <dgm:spPr/>
    </dgm:pt>
    <dgm:pt modelId="{1DE541B0-795F-4E9C-9342-A886E4C8E5D7}" type="pres">
      <dgm:prSet presAssocID="{35702AD7-9DFF-42B3-B950-F5EBA05B2383}" presName="composite" presStyleCnt="0"/>
      <dgm:spPr/>
    </dgm:pt>
    <dgm:pt modelId="{17B97624-099A-4647-9726-8EBE1214FF5A}" type="pres">
      <dgm:prSet presAssocID="{35702AD7-9DFF-42B3-B950-F5EBA05B2383}" presName="rect1" presStyleLbl="bgShp" presStyleIdx="2" presStyleCnt="6"/>
      <dgm:spPr>
        <a:xfrm>
          <a:off x="6118444" y="3932"/>
          <a:ext cx="2688404" cy="2304281"/>
        </a:xfrm>
        <a:prstGeom prst="rect">
          <a:avLst/>
        </a:prstGeom>
        <a:blipFill rotWithShape="1">
          <a:blip xmlns:r="http://schemas.openxmlformats.org/officeDocument/2006/relationships" r:embed="rId3"/>
          <a:stretch>
            <a:fillRect/>
          </a:stretch>
        </a:blipFill>
        <a:ln>
          <a:noFill/>
        </a:ln>
        <a:effectLst/>
      </dgm:spPr>
    </dgm:pt>
    <dgm:pt modelId="{C816280A-5C2D-4ABF-9076-876DAD61F0C2}" type="pres">
      <dgm:prSet presAssocID="{35702AD7-9DFF-42B3-B950-F5EBA05B2383}" presName="rect2" presStyleLbl="trBgShp" presStyleIdx="2" presStyleCnt="6" custLinFactNeighborY="24496">
        <dgm:presLayoutVars>
          <dgm:bulletEnabled val="1"/>
        </dgm:presLayoutVars>
      </dgm:prSet>
      <dgm:spPr/>
      <dgm:t>
        <a:bodyPr/>
        <a:lstStyle/>
        <a:p>
          <a:endParaRPr lang="es-MX"/>
        </a:p>
      </dgm:t>
    </dgm:pt>
    <dgm:pt modelId="{DF8F062E-E23A-403C-8D8A-B5BACF44F9AA}" type="pres">
      <dgm:prSet presAssocID="{4E07B82C-7231-403A-9700-1EB9C88C5A75}" presName="sibTrans" presStyleCnt="0"/>
      <dgm:spPr/>
    </dgm:pt>
    <dgm:pt modelId="{6CA33C66-12B6-4FA8-8DD4-5C756537D488}" type="pres">
      <dgm:prSet presAssocID="{F6EC4CA8-7786-4E6E-85C8-0C8DE3B95123}" presName="composite" presStyleCnt="0"/>
      <dgm:spPr/>
    </dgm:pt>
    <dgm:pt modelId="{ED1C9F34-25B0-4DAE-A6C6-BEC22E792E3B}" type="pres">
      <dgm:prSet presAssocID="{F6EC4CA8-7786-4E6E-85C8-0C8DE3B95123}" presName="rect1" presStyleLbl="bgShp" presStyleIdx="3" presStyleCnt="6"/>
      <dgm:spPr>
        <a:xfrm>
          <a:off x="193216" y="2577053"/>
          <a:ext cx="2688404" cy="2304281"/>
        </a:xfrm>
        <a:prstGeom prst="rect">
          <a:avLst/>
        </a:prstGeom>
        <a:blipFill rotWithShape="1">
          <a:blip xmlns:r="http://schemas.openxmlformats.org/officeDocument/2006/relationships" r:embed="rId4"/>
          <a:stretch>
            <a:fillRect/>
          </a:stretch>
        </a:blipFill>
        <a:ln>
          <a:noFill/>
        </a:ln>
        <a:effectLst/>
      </dgm:spPr>
    </dgm:pt>
    <dgm:pt modelId="{D975A1B2-A5D6-405D-9ECF-5043E3CD6A10}" type="pres">
      <dgm:prSet presAssocID="{F6EC4CA8-7786-4E6E-85C8-0C8DE3B95123}" presName="rect2" presStyleLbl="trBgShp" presStyleIdx="3" presStyleCnt="6" custLinFactNeighborY="24496">
        <dgm:presLayoutVars>
          <dgm:bulletEnabled val="1"/>
        </dgm:presLayoutVars>
      </dgm:prSet>
      <dgm:spPr/>
      <dgm:t>
        <a:bodyPr/>
        <a:lstStyle/>
        <a:p>
          <a:endParaRPr lang="es-MX"/>
        </a:p>
      </dgm:t>
    </dgm:pt>
    <dgm:pt modelId="{8219EEFC-DF72-444E-B435-ACD36F86449F}" type="pres">
      <dgm:prSet presAssocID="{A1E74827-6813-4CDC-B60A-02AC25258204}" presName="sibTrans" presStyleCnt="0"/>
      <dgm:spPr/>
    </dgm:pt>
    <dgm:pt modelId="{5F0AFC2D-B0DC-4C03-820D-655CC5819F48}" type="pres">
      <dgm:prSet presAssocID="{D602E85B-1909-4070-92B4-C73B11FA2923}" presName="composite" presStyleCnt="0"/>
      <dgm:spPr/>
    </dgm:pt>
    <dgm:pt modelId="{CA73EDD6-8497-4C32-BB20-BE002EEEA19C}" type="pres">
      <dgm:prSet presAssocID="{D602E85B-1909-4070-92B4-C73B11FA2923}" presName="rect1" presStyleLbl="bgShp" presStyleIdx="4" presStyleCnt="6"/>
      <dgm:spPr>
        <a:xfrm>
          <a:off x="3155830" y="2577053"/>
          <a:ext cx="2688404" cy="2304281"/>
        </a:xfrm>
        <a:prstGeom prst="rect">
          <a:avLst/>
        </a:prstGeom>
        <a:blipFill rotWithShape="1">
          <a:blip xmlns:r="http://schemas.openxmlformats.org/officeDocument/2006/relationships" r:embed="rId5"/>
          <a:stretch>
            <a:fillRect/>
          </a:stretch>
        </a:blipFill>
        <a:ln>
          <a:noFill/>
        </a:ln>
        <a:effectLst/>
      </dgm:spPr>
    </dgm:pt>
    <dgm:pt modelId="{6228395B-768D-47DB-86BB-A5A09DCFB68E}" type="pres">
      <dgm:prSet presAssocID="{D602E85B-1909-4070-92B4-C73B11FA2923}" presName="rect2" presStyleLbl="trBgShp" presStyleIdx="4" presStyleCnt="6" custLinFactNeighborY="24496">
        <dgm:presLayoutVars>
          <dgm:bulletEnabled val="1"/>
        </dgm:presLayoutVars>
      </dgm:prSet>
      <dgm:spPr/>
      <dgm:t>
        <a:bodyPr/>
        <a:lstStyle/>
        <a:p>
          <a:endParaRPr lang="es-MX"/>
        </a:p>
      </dgm:t>
    </dgm:pt>
    <dgm:pt modelId="{B42C4EAD-DF04-4DCF-ABF1-ECE4DA212C70}" type="pres">
      <dgm:prSet presAssocID="{5E971E57-C78C-45C1-B518-8C1D4A49543E}" presName="sibTrans" presStyleCnt="0"/>
      <dgm:spPr/>
    </dgm:pt>
    <dgm:pt modelId="{71EA4C4B-4473-4F22-83A9-8817A6BA9D7E}" type="pres">
      <dgm:prSet presAssocID="{5EF16736-9F20-4D05-96B2-BF54866A9463}" presName="composite" presStyleCnt="0"/>
      <dgm:spPr/>
    </dgm:pt>
    <dgm:pt modelId="{F6FB5BCE-36B8-4413-B4E4-D6D3EB25F934}" type="pres">
      <dgm:prSet presAssocID="{5EF16736-9F20-4D05-96B2-BF54866A9463}" presName="rect1" presStyleLbl="bgShp" presStyleIdx="5" presStyleCnt="6"/>
      <dgm:spPr>
        <a:xfrm>
          <a:off x="6118444" y="2577053"/>
          <a:ext cx="2688404" cy="2304281"/>
        </a:xfrm>
        <a:prstGeom prst="rect">
          <a:avLst/>
        </a:prstGeom>
        <a:blipFill rotWithShape="1">
          <a:blip xmlns:r="http://schemas.openxmlformats.org/officeDocument/2006/relationships" r:embed="rId6"/>
          <a:stretch>
            <a:fillRect/>
          </a:stretch>
        </a:blipFill>
        <a:ln>
          <a:noFill/>
        </a:ln>
        <a:effectLst/>
      </dgm:spPr>
    </dgm:pt>
    <dgm:pt modelId="{F799C71A-A4EE-4AD0-BB34-995A20F55DE5}" type="pres">
      <dgm:prSet presAssocID="{5EF16736-9F20-4D05-96B2-BF54866A9463}" presName="rect2" presStyleLbl="trBgShp" presStyleIdx="5" presStyleCnt="6" custLinFactNeighborY="24496">
        <dgm:presLayoutVars>
          <dgm:bulletEnabled val="1"/>
        </dgm:presLayoutVars>
      </dgm:prSet>
      <dgm:spPr/>
      <dgm:t>
        <a:bodyPr/>
        <a:lstStyle/>
        <a:p>
          <a:endParaRPr lang="es-MX"/>
        </a:p>
      </dgm:t>
    </dgm:pt>
  </dgm:ptLst>
  <dgm:cxnLst>
    <dgm:cxn modelId="{E42A46CE-7278-4B53-BE7C-B9FBA2B99FA5}" type="presOf" srcId="{2A924FBB-A4AE-4A5F-BBFC-4E672781B713}" destId="{762BB004-C491-4A2C-9501-808918A50B8E}" srcOrd="0" destOrd="0" presId="urn:microsoft.com/office/officeart/2008/layout/BendingPictureSemiTransparentText"/>
    <dgm:cxn modelId="{1DC080C6-4BA7-4D16-9056-E973C57925EF}" srcId="{C1518855-0027-4F1E-BF00-5859AEB866F3}" destId="{F6EC4CA8-7786-4E6E-85C8-0C8DE3B95123}" srcOrd="3" destOrd="0" parTransId="{E193EA75-3FE2-482F-9B74-B78FFDBE0ED4}" sibTransId="{A1E74827-6813-4CDC-B60A-02AC25258204}"/>
    <dgm:cxn modelId="{74C87570-1021-4DA5-A986-446D44001B6B}" srcId="{C1518855-0027-4F1E-BF00-5859AEB866F3}" destId="{D602E85B-1909-4070-92B4-C73B11FA2923}" srcOrd="4" destOrd="0" parTransId="{D68EAB8E-EB89-40BC-B5FB-A8BEB076825A}" sibTransId="{5E971E57-C78C-45C1-B518-8C1D4A49543E}"/>
    <dgm:cxn modelId="{2AF392E1-2A4B-4933-9D7A-A62756DD590F}" type="presOf" srcId="{F8816AEB-F953-4FC8-8A3A-C1A860215B42}" destId="{AB4A15E5-722C-443B-A462-AB50A8B950BD}" srcOrd="0" destOrd="0" presId="urn:microsoft.com/office/officeart/2008/layout/BendingPictureSemiTransparentText"/>
    <dgm:cxn modelId="{9E289B0B-EAA4-4077-BDB0-C26F359845A0}" srcId="{C1518855-0027-4F1E-BF00-5859AEB866F3}" destId="{5EF16736-9F20-4D05-96B2-BF54866A9463}" srcOrd="5" destOrd="0" parTransId="{382E1E22-4777-4330-A24A-6A7746FD95FA}" sibTransId="{12C565C3-FA39-410E-8411-62BE913401B5}"/>
    <dgm:cxn modelId="{B8ED03F5-3E48-4F4B-9399-2397E463733F}" srcId="{C1518855-0027-4F1E-BF00-5859AEB866F3}" destId="{2A924FBB-A4AE-4A5F-BBFC-4E672781B713}" srcOrd="0" destOrd="0" parTransId="{107CA736-E417-4F51-81C5-C554B3237518}" sibTransId="{404AA2C5-BAF6-4BA0-B806-B9C334906819}"/>
    <dgm:cxn modelId="{3AA6AA24-4E4A-4665-B37A-5DC055A8D0CF}" type="presOf" srcId="{D602E85B-1909-4070-92B4-C73B11FA2923}" destId="{6228395B-768D-47DB-86BB-A5A09DCFB68E}" srcOrd="0" destOrd="0" presId="urn:microsoft.com/office/officeart/2008/layout/BendingPictureSemiTransparentText"/>
    <dgm:cxn modelId="{80A8C6D9-18EE-4A9E-853E-0292B3C1DFCD}" type="presOf" srcId="{F6EC4CA8-7786-4E6E-85C8-0C8DE3B95123}" destId="{D975A1B2-A5D6-405D-9ECF-5043E3CD6A10}" srcOrd="0" destOrd="0" presId="urn:microsoft.com/office/officeart/2008/layout/BendingPictureSemiTransparentText"/>
    <dgm:cxn modelId="{81F75EAE-F8B6-4C71-87D7-F24EFF2FC453}" type="presOf" srcId="{C1518855-0027-4F1E-BF00-5859AEB866F3}" destId="{1363CBE2-4E65-4F9D-AEBB-05812784A5B6}" srcOrd="0" destOrd="0" presId="urn:microsoft.com/office/officeart/2008/layout/BendingPictureSemiTransparentText"/>
    <dgm:cxn modelId="{69276A19-1136-4A1C-B218-65ED0BF7EE14}" srcId="{C1518855-0027-4F1E-BF00-5859AEB866F3}" destId="{F8816AEB-F953-4FC8-8A3A-C1A860215B42}" srcOrd="1" destOrd="0" parTransId="{E32F79F3-6078-44FE-8FCC-0DE06AA48F58}" sibTransId="{07048A8C-C45F-44AB-A9DA-9050E4FA0D27}"/>
    <dgm:cxn modelId="{94CBECC3-E4F9-42AF-9178-481D6284956C}" srcId="{C1518855-0027-4F1E-BF00-5859AEB866F3}" destId="{35702AD7-9DFF-42B3-B950-F5EBA05B2383}" srcOrd="2" destOrd="0" parTransId="{CEFB1171-BFAD-45F3-80F5-2CCDDEAB6682}" sibTransId="{4E07B82C-7231-403A-9700-1EB9C88C5A75}"/>
    <dgm:cxn modelId="{48EA3FC1-F181-4E5D-9DCC-0FEAB269EB91}" type="presOf" srcId="{35702AD7-9DFF-42B3-B950-F5EBA05B2383}" destId="{C816280A-5C2D-4ABF-9076-876DAD61F0C2}" srcOrd="0" destOrd="0" presId="urn:microsoft.com/office/officeart/2008/layout/BendingPictureSemiTransparentText"/>
    <dgm:cxn modelId="{48F6C69F-4BA8-4290-B618-1368244B4C27}" type="presOf" srcId="{5EF16736-9F20-4D05-96B2-BF54866A9463}" destId="{F799C71A-A4EE-4AD0-BB34-995A20F55DE5}" srcOrd="0" destOrd="0" presId="urn:microsoft.com/office/officeart/2008/layout/BendingPictureSemiTransparentText"/>
    <dgm:cxn modelId="{A5A2F344-774B-4A08-8FD2-BED809A1ECF3}" type="presParOf" srcId="{1363CBE2-4E65-4F9D-AEBB-05812784A5B6}" destId="{DACD839C-1A63-4E44-86A5-46F125FF769B}" srcOrd="0" destOrd="0" presId="urn:microsoft.com/office/officeart/2008/layout/BendingPictureSemiTransparentText"/>
    <dgm:cxn modelId="{7B94A838-053F-4E19-AB15-3F4CF3F3CE35}" type="presParOf" srcId="{DACD839C-1A63-4E44-86A5-46F125FF769B}" destId="{B354A2DB-853A-4607-B165-621CE32E4159}" srcOrd="0" destOrd="0" presId="urn:microsoft.com/office/officeart/2008/layout/BendingPictureSemiTransparentText"/>
    <dgm:cxn modelId="{1BDBF567-220B-44E2-91BC-8EA9840F3D28}" type="presParOf" srcId="{DACD839C-1A63-4E44-86A5-46F125FF769B}" destId="{762BB004-C491-4A2C-9501-808918A50B8E}" srcOrd="1" destOrd="0" presId="urn:microsoft.com/office/officeart/2008/layout/BendingPictureSemiTransparentText"/>
    <dgm:cxn modelId="{84AA5C4D-7AAF-4D31-8708-E075F018E575}" type="presParOf" srcId="{1363CBE2-4E65-4F9D-AEBB-05812784A5B6}" destId="{A3A4FE7C-79E5-40BD-80EE-ED9B87AAFFEC}" srcOrd="1" destOrd="0" presId="urn:microsoft.com/office/officeart/2008/layout/BendingPictureSemiTransparentText"/>
    <dgm:cxn modelId="{ADB85FBC-68F9-4481-B36D-EFCD59CDDA4B}" type="presParOf" srcId="{1363CBE2-4E65-4F9D-AEBB-05812784A5B6}" destId="{E5086B42-6298-419B-BA19-B16F44C405F2}" srcOrd="2" destOrd="0" presId="urn:microsoft.com/office/officeart/2008/layout/BendingPictureSemiTransparentText"/>
    <dgm:cxn modelId="{794A1B84-86D1-4482-8764-C73A09C478FD}" type="presParOf" srcId="{E5086B42-6298-419B-BA19-B16F44C405F2}" destId="{8A6FDBB3-A88F-40F1-B6F5-AE1E886F73A7}" srcOrd="0" destOrd="0" presId="urn:microsoft.com/office/officeart/2008/layout/BendingPictureSemiTransparentText"/>
    <dgm:cxn modelId="{CE406C14-8AC7-4726-AFEB-9E64F4F4315D}" type="presParOf" srcId="{E5086B42-6298-419B-BA19-B16F44C405F2}" destId="{AB4A15E5-722C-443B-A462-AB50A8B950BD}" srcOrd="1" destOrd="0" presId="urn:microsoft.com/office/officeart/2008/layout/BendingPictureSemiTransparentText"/>
    <dgm:cxn modelId="{C1F9ED9D-AB25-4B50-8B75-170C1CDBFC20}" type="presParOf" srcId="{1363CBE2-4E65-4F9D-AEBB-05812784A5B6}" destId="{1EC632FC-CCFD-4AB7-812D-3DDB3971E5EF}" srcOrd="3" destOrd="0" presId="urn:microsoft.com/office/officeart/2008/layout/BendingPictureSemiTransparentText"/>
    <dgm:cxn modelId="{21350F79-E39C-4FF3-A363-7039C8EC4B41}" type="presParOf" srcId="{1363CBE2-4E65-4F9D-AEBB-05812784A5B6}" destId="{1DE541B0-795F-4E9C-9342-A886E4C8E5D7}" srcOrd="4" destOrd="0" presId="urn:microsoft.com/office/officeart/2008/layout/BendingPictureSemiTransparentText"/>
    <dgm:cxn modelId="{713CBBDF-6E2A-4FF6-A187-07BE3B1131F9}" type="presParOf" srcId="{1DE541B0-795F-4E9C-9342-A886E4C8E5D7}" destId="{17B97624-099A-4647-9726-8EBE1214FF5A}" srcOrd="0" destOrd="0" presId="urn:microsoft.com/office/officeart/2008/layout/BendingPictureSemiTransparentText"/>
    <dgm:cxn modelId="{7A045911-B8A2-4DCD-8065-9AC771DF764C}" type="presParOf" srcId="{1DE541B0-795F-4E9C-9342-A886E4C8E5D7}" destId="{C816280A-5C2D-4ABF-9076-876DAD61F0C2}" srcOrd="1" destOrd="0" presId="urn:microsoft.com/office/officeart/2008/layout/BendingPictureSemiTransparentText"/>
    <dgm:cxn modelId="{18E160DD-B10A-47AF-9E11-841E9E762FE7}" type="presParOf" srcId="{1363CBE2-4E65-4F9D-AEBB-05812784A5B6}" destId="{DF8F062E-E23A-403C-8D8A-B5BACF44F9AA}" srcOrd="5" destOrd="0" presId="urn:microsoft.com/office/officeart/2008/layout/BendingPictureSemiTransparentText"/>
    <dgm:cxn modelId="{1CB226FA-B817-45C3-B5D7-2E72AA7B63EF}" type="presParOf" srcId="{1363CBE2-4E65-4F9D-AEBB-05812784A5B6}" destId="{6CA33C66-12B6-4FA8-8DD4-5C756537D488}" srcOrd="6" destOrd="0" presId="urn:microsoft.com/office/officeart/2008/layout/BendingPictureSemiTransparentText"/>
    <dgm:cxn modelId="{38E2C54D-4DD9-4713-8D33-9A7DE173C132}" type="presParOf" srcId="{6CA33C66-12B6-4FA8-8DD4-5C756537D488}" destId="{ED1C9F34-25B0-4DAE-A6C6-BEC22E792E3B}" srcOrd="0" destOrd="0" presId="urn:microsoft.com/office/officeart/2008/layout/BendingPictureSemiTransparentText"/>
    <dgm:cxn modelId="{999A5198-F291-4861-956B-9150D67068C8}" type="presParOf" srcId="{6CA33C66-12B6-4FA8-8DD4-5C756537D488}" destId="{D975A1B2-A5D6-405D-9ECF-5043E3CD6A10}" srcOrd="1" destOrd="0" presId="urn:microsoft.com/office/officeart/2008/layout/BendingPictureSemiTransparentText"/>
    <dgm:cxn modelId="{782620A2-FA05-4086-951F-BCE5EFCBBD25}" type="presParOf" srcId="{1363CBE2-4E65-4F9D-AEBB-05812784A5B6}" destId="{8219EEFC-DF72-444E-B435-ACD36F86449F}" srcOrd="7" destOrd="0" presId="urn:microsoft.com/office/officeart/2008/layout/BendingPictureSemiTransparentText"/>
    <dgm:cxn modelId="{C1A11F26-809F-4C28-81E5-449C9D034287}" type="presParOf" srcId="{1363CBE2-4E65-4F9D-AEBB-05812784A5B6}" destId="{5F0AFC2D-B0DC-4C03-820D-655CC5819F48}" srcOrd="8" destOrd="0" presId="urn:microsoft.com/office/officeart/2008/layout/BendingPictureSemiTransparentText"/>
    <dgm:cxn modelId="{5BD368A5-020E-46A5-8B8A-66EC40566457}" type="presParOf" srcId="{5F0AFC2D-B0DC-4C03-820D-655CC5819F48}" destId="{CA73EDD6-8497-4C32-BB20-BE002EEEA19C}" srcOrd="0" destOrd="0" presId="urn:microsoft.com/office/officeart/2008/layout/BendingPictureSemiTransparentText"/>
    <dgm:cxn modelId="{1C2BC997-2436-44E1-8D2B-E4826EF53932}" type="presParOf" srcId="{5F0AFC2D-B0DC-4C03-820D-655CC5819F48}" destId="{6228395B-768D-47DB-86BB-A5A09DCFB68E}" srcOrd="1" destOrd="0" presId="urn:microsoft.com/office/officeart/2008/layout/BendingPictureSemiTransparentText"/>
    <dgm:cxn modelId="{C0F992B2-6474-43F4-9781-13B315C23D29}" type="presParOf" srcId="{1363CBE2-4E65-4F9D-AEBB-05812784A5B6}" destId="{B42C4EAD-DF04-4DCF-ABF1-ECE4DA212C70}" srcOrd="9" destOrd="0" presId="urn:microsoft.com/office/officeart/2008/layout/BendingPictureSemiTransparentText"/>
    <dgm:cxn modelId="{0D5FEA9A-3CAE-4CEB-9052-D627F4A50C64}" type="presParOf" srcId="{1363CBE2-4E65-4F9D-AEBB-05812784A5B6}" destId="{71EA4C4B-4473-4F22-83A9-8817A6BA9D7E}" srcOrd="10" destOrd="0" presId="urn:microsoft.com/office/officeart/2008/layout/BendingPictureSemiTransparentText"/>
    <dgm:cxn modelId="{0939110E-1349-4DFD-BEB1-82A3066CE880}" type="presParOf" srcId="{71EA4C4B-4473-4F22-83A9-8817A6BA9D7E}" destId="{F6FB5BCE-36B8-4413-B4E4-D6D3EB25F934}" srcOrd="0" destOrd="0" presId="urn:microsoft.com/office/officeart/2008/layout/BendingPictureSemiTransparentText"/>
    <dgm:cxn modelId="{37C2678A-B927-4F3D-9B29-DFB90CEBC3C9}" type="presParOf" srcId="{71EA4C4B-4473-4F22-83A9-8817A6BA9D7E}" destId="{F799C71A-A4EE-4AD0-BB34-995A20F55DE5}"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518855-0027-4F1E-BF00-5859AEB866F3}"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MX"/>
        </a:p>
      </dgm:t>
    </dgm:pt>
    <dgm:pt modelId="{2A924FBB-A4AE-4A5F-BBFC-4E672781B713}">
      <dgm:prSet phldrT="[Texto]"/>
      <dgm:spPr>
        <a:xfrm>
          <a:off x="193216" y="1752398"/>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Orientación Médica, Nutricional, Psicológica y Pediátrica. </a:t>
          </a:r>
          <a:endParaRPr lang="es-MX" dirty="0">
            <a:solidFill>
              <a:sysClr val="window" lastClr="FFFFFF">
                <a:hueOff val="0"/>
                <a:satOff val="0"/>
                <a:lumOff val="0"/>
                <a:alphaOff val="0"/>
              </a:sysClr>
            </a:solidFill>
            <a:latin typeface="Calibri" panose="020F0502020204030204"/>
            <a:ea typeface="+mn-ea"/>
            <a:cs typeface="+mn-cs"/>
          </a:endParaRPr>
        </a:p>
      </dgm:t>
    </dgm:pt>
    <dgm:pt modelId="{107CA736-E417-4F51-81C5-C554B3237518}" type="parTrans" cxnId="{B8ED03F5-3E48-4F4B-9399-2397E463733F}">
      <dgm:prSet/>
      <dgm:spPr/>
      <dgm:t>
        <a:bodyPr/>
        <a:lstStyle/>
        <a:p>
          <a:endParaRPr lang="es-MX"/>
        </a:p>
      </dgm:t>
    </dgm:pt>
    <dgm:pt modelId="{404AA2C5-BAF6-4BA0-B806-B9C334906819}" type="sibTrans" cxnId="{B8ED03F5-3E48-4F4B-9399-2397E463733F}">
      <dgm:prSet/>
      <dgm:spPr/>
      <dgm:t>
        <a:bodyPr/>
        <a:lstStyle/>
        <a:p>
          <a:endParaRPr lang="es-MX"/>
        </a:p>
      </dgm:t>
    </dgm:pt>
    <dgm:pt modelId="{F8816AEB-F953-4FC8-8A3A-C1A860215B42}">
      <dgm:prSet phldrT="[Texto]"/>
      <dgm:spPr>
        <a:xfrm>
          <a:off x="3155830" y="1752398"/>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Seguro Social</a:t>
          </a:r>
          <a:endParaRPr lang="es-MX" dirty="0">
            <a:solidFill>
              <a:sysClr val="window" lastClr="FFFFFF">
                <a:hueOff val="0"/>
                <a:satOff val="0"/>
                <a:lumOff val="0"/>
                <a:alphaOff val="0"/>
              </a:sysClr>
            </a:solidFill>
            <a:latin typeface="Calibri" panose="020F0502020204030204"/>
            <a:ea typeface="+mn-ea"/>
            <a:cs typeface="+mn-cs"/>
          </a:endParaRPr>
        </a:p>
      </dgm:t>
    </dgm:pt>
    <dgm:pt modelId="{E32F79F3-6078-44FE-8FCC-0DE06AA48F58}" type="parTrans" cxnId="{69276A19-1136-4A1C-B218-65ED0BF7EE14}">
      <dgm:prSet/>
      <dgm:spPr/>
      <dgm:t>
        <a:bodyPr/>
        <a:lstStyle/>
        <a:p>
          <a:endParaRPr lang="es-MX"/>
        </a:p>
      </dgm:t>
    </dgm:pt>
    <dgm:pt modelId="{07048A8C-C45F-44AB-A9DA-9050E4FA0D27}" type="sibTrans" cxnId="{69276A19-1136-4A1C-B218-65ED0BF7EE14}">
      <dgm:prSet/>
      <dgm:spPr/>
      <dgm:t>
        <a:bodyPr/>
        <a:lstStyle/>
        <a:p>
          <a:endParaRPr lang="es-MX"/>
        </a:p>
      </dgm:t>
    </dgm:pt>
    <dgm:pt modelId="{35702AD7-9DFF-42B3-B950-F5EBA05B2383}">
      <dgm:prSet phldrT="[Texto]"/>
      <dgm:spPr>
        <a:xfrm>
          <a:off x="6118444" y="1752398"/>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Aguinaldo</a:t>
          </a:r>
          <a:endParaRPr lang="es-MX" dirty="0">
            <a:solidFill>
              <a:sysClr val="window" lastClr="FFFFFF">
                <a:hueOff val="0"/>
                <a:satOff val="0"/>
                <a:lumOff val="0"/>
                <a:alphaOff val="0"/>
              </a:sysClr>
            </a:solidFill>
            <a:latin typeface="Calibri" panose="020F0502020204030204"/>
            <a:ea typeface="+mn-ea"/>
            <a:cs typeface="+mn-cs"/>
          </a:endParaRPr>
        </a:p>
      </dgm:t>
    </dgm:pt>
    <dgm:pt modelId="{CEFB1171-BFAD-45F3-80F5-2CCDDEAB6682}" type="parTrans" cxnId="{94CBECC3-E4F9-42AF-9178-481D6284956C}">
      <dgm:prSet/>
      <dgm:spPr/>
      <dgm:t>
        <a:bodyPr/>
        <a:lstStyle/>
        <a:p>
          <a:endParaRPr lang="es-MX"/>
        </a:p>
      </dgm:t>
    </dgm:pt>
    <dgm:pt modelId="{4E07B82C-7231-403A-9700-1EB9C88C5A75}" type="sibTrans" cxnId="{94CBECC3-E4F9-42AF-9178-481D6284956C}">
      <dgm:prSet/>
      <dgm:spPr/>
      <dgm:t>
        <a:bodyPr/>
        <a:lstStyle/>
        <a:p>
          <a:endParaRPr lang="es-MX"/>
        </a:p>
      </dgm:t>
    </dgm:pt>
    <dgm:pt modelId="{F6EC4CA8-7786-4E6E-85C8-0C8DE3B95123}">
      <dgm:prSet phldrT="[Texto]"/>
      <dgm:spPr>
        <a:xfrm>
          <a:off x="193216" y="4325520"/>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Aportaciones a Infonavit</a:t>
          </a:r>
          <a:endParaRPr lang="es-MX" dirty="0">
            <a:solidFill>
              <a:sysClr val="window" lastClr="FFFFFF">
                <a:hueOff val="0"/>
                <a:satOff val="0"/>
                <a:lumOff val="0"/>
                <a:alphaOff val="0"/>
              </a:sysClr>
            </a:solidFill>
            <a:latin typeface="Calibri" panose="020F0502020204030204"/>
            <a:ea typeface="+mn-ea"/>
            <a:cs typeface="+mn-cs"/>
          </a:endParaRPr>
        </a:p>
      </dgm:t>
    </dgm:pt>
    <dgm:pt modelId="{E193EA75-3FE2-482F-9B74-B78FFDBE0ED4}" type="parTrans" cxnId="{1DC080C6-4BA7-4D16-9056-E973C57925EF}">
      <dgm:prSet/>
      <dgm:spPr/>
      <dgm:t>
        <a:bodyPr/>
        <a:lstStyle/>
        <a:p>
          <a:endParaRPr lang="es-MX"/>
        </a:p>
      </dgm:t>
    </dgm:pt>
    <dgm:pt modelId="{A1E74827-6813-4CDC-B60A-02AC25258204}" type="sibTrans" cxnId="{1DC080C6-4BA7-4D16-9056-E973C57925EF}">
      <dgm:prSet/>
      <dgm:spPr/>
      <dgm:t>
        <a:bodyPr/>
        <a:lstStyle/>
        <a:p>
          <a:endParaRPr lang="es-MX"/>
        </a:p>
      </dgm:t>
    </dgm:pt>
    <dgm:pt modelId="{D602E85B-1909-4070-92B4-C73B11FA2923}">
      <dgm:prSet phldrT="[Texto]"/>
      <dgm:spPr>
        <a:xfrm>
          <a:off x="3155830" y="4325520"/>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Vacaciones</a:t>
          </a:r>
          <a:endParaRPr lang="es-MX" dirty="0">
            <a:solidFill>
              <a:sysClr val="window" lastClr="FFFFFF">
                <a:hueOff val="0"/>
                <a:satOff val="0"/>
                <a:lumOff val="0"/>
                <a:alphaOff val="0"/>
              </a:sysClr>
            </a:solidFill>
            <a:latin typeface="Calibri" panose="020F0502020204030204"/>
            <a:ea typeface="+mn-ea"/>
            <a:cs typeface="+mn-cs"/>
          </a:endParaRPr>
        </a:p>
      </dgm:t>
    </dgm:pt>
    <dgm:pt modelId="{D68EAB8E-EB89-40BC-B5FB-A8BEB076825A}" type="parTrans" cxnId="{74C87570-1021-4DA5-A986-446D44001B6B}">
      <dgm:prSet/>
      <dgm:spPr/>
      <dgm:t>
        <a:bodyPr/>
        <a:lstStyle/>
        <a:p>
          <a:endParaRPr lang="es-MX"/>
        </a:p>
      </dgm:t>
    </dgm:pt>
    <dgm:pt modelId="{5E971E57-C78C-45C1-B518-8C1D4A49543E}" type="sibTrans" cxnId="{74C87570-1021-4DA5-A986-446D44001B6B}">
      <dgm:prSet/>
      <dgm:spPr/>
      <dgm:t>
        <a:bodyPr/>
        <a:lstStyle/>
        <a:p>
          <a:endParaRPr lang="es-MX"/>
        </a:p>
      </dgm:t>
    </dgm:pt>
    <dgm:pt modelId="{5EF16736-9F20-4D05-96B2-BF54866A9463}">
      <dgm:prSet phldrT="[Texto]"/>
      <dgm:spPr>
        <a:xfrm>
          <a:off x="6118444" y="4325520"/>
          <a:ext cx="2688404" cy="553027"/>
        </a:xfrm>
        <a:prstGeom prst="rect">
          <a:avLst/>
        </a:prstGeom>
        <a:solidFill>
          <a:srgbClr val="0057B0">
            <a:alpha val="94000"/>
          </a:srgbClr>
        </a:solidFill>
        <a:ln>
          <a:noFill/>
        </a:ln>
        <a:effectLst/>
      </dgm:spPr>
      <dgm:t>
        <a:bodyPr/>
        <a:lstStyle/>
        <a:p>
          <a:r>
            <a:rPr lang="es-MX" dirty="0" smtClean="0">
              <a:solidFill>
                <a:sysClr val="window" lastClr="FFFFFF">
                  <a:hueOff val="0"/>
                  <a:satOff val="0"/>
                  <a:lumOff val="0"/>
                  <a:alphaOff val="0"/>
                </a:sysClr>
              </a:solidFill>
              <a:latin typeface="Calibri" panose="020F0502020204030204"/>
              <a:ea typeface="+mn-ea"/>
              <a:cs typeface="+mn-cs"/>
            </a:rPr>
            <a:t>Periodo de lactancia, Días de Paternidad</a:t>
          </a:r>
          <a:endParaRPr lang="es-MX" dirty="0">
            <a:solidFill>
              <a:sysClr val="window" lastClr="FFFFFF">
                <a:hueOff val="0"/>
                <a:satOff val="0"/>
                <a:lumOff val="0"/>
                <a:alphaOff val="0"/>
              </a:sysClr>
            </a:solidFill>
            <a:latin typeface="Calibri" panose="020F0502020204030204"/>
            <a:ea typeface="+mn-ea"/>
            <a:cs typeface="+mn-cs"/>
          </a:endParaRPr>
        </a:p>
      </dgm:t>
    </dgm:pt>
    <dgm:pt modelId="{382E1E22-4777-4330-A24A-6A7746FD95FA}" type="parTrans" cxnId="{9E289B0B-EAA4-4077-BDB0-C26F359845A0}">
      <dgm:prSet/>
      <dgm:spPr/>
      <dgm:t>
        <a:bodyPr/>
        <a:lstStyle/>
        <a:p>
          <a:endParaRPr lang="es-MX"/>
        </a:p>
      </dgm:t>
    </dgm:pt>
    <dgm:pt modelId="{12C565C3-FA39-410E-8411-62BE913401B5}" type="sibTrans" cxnId="{9E289B0B-EAA4-4077-BDB0-C26F359845A0}">
      <dgm:prSet/>
      <dgm:spPr/>
      <dgm:t>
        <a:bodyPr/>
        <a:lstStyle/>
        <a:p>
          <a:endParaRPr lang="es-MX"/>
        </a:p>
      </dgm:t>
    </dgm:pt>
    <dgm:pt modelId="{1363CBE2-4E65-4F9D-AEBB-05812784A5B6}" type="pres">
      <dgm:prSet presAssocID="{C1518855-0027-4F1E-BF00-5859AEB866F3}" presName="Name0" presStyleCnt="0">
        <dgm:presLayoutVars>
          <dgm:dir/>
          <dgm:resizeHandles val="exact"/>
        </dgm:presLayoutVars>
      </dgm:prSet>
      <dgm:spPr/>
      <dgm:t>
        <a:bodyPr/>
        <a:lstStyle/>
        <a:p>
          <a:endParaRPr lang="es-MX"/>
        </a:p>
      </dgm:t>
    </dgm:pt>
    <dgm:pt modelId="{DACD839C-1A63-4E44-86A5-46F125FF769B}" type="pres">
      <dgm:prSet presAssocID="{2A924FBB-A4AE-4A5F-BBFC-4E672781B713}" presName="composite" presStyleCnt="0"/>
      <dgm:spPr/>
    </dgm:pt>
    <dgm:pt modelId="{B354A2DB-853A-4607-B165-621CE32E4159}" type="pres">
      <dgm:prSet presAssocID="{2A924FBB-A4AE-4A5F-BBFC-4E672781B713}" presName="rect1" presStyleLbl="bgShp" presStyleIdx="0" presStyleCnt="6"/>
      <dgm:spPr>
        <a:xfrm>
          <a:off x="193216" y="3932"/>
          <a:ext cx="2688404" cy="2304281"/>
        </a:xfrm>
        <a:prstGeom prst="rect">
          <a:avLst/>
        </a:prstGeom>
        <a:blipFill rotWithShape="1">
          <a:blip xmlns:r="http://schemas.openxmlformats.org/officeDocument/2006/relationships" r:embed="rId1"/>
          <a:stretch>
            <a:fillRect/>
          </a:stretch>
        </a:blipFill>
        <a:ln>
          <a:noFill/>
        </a:ln>
        <a:effectLst/>
      </dgm:spPr>
      <dgm:t>
        <a:bodyPr/>
        <a:lstStyle/>
        <a:p>
          <a:endParaRPr lang="es-MX"/>
        </a:p>
      </dgm:t>
    </dgm:pt>
    <dgm:pt modelId="{762BB004-C491-4A2C-9501-808918A50B8E}" type="pres">
      <dgm:prSet presAssocID="{2A924FBB-A4AE-4A5F-BBFC-4E672781B713}" presName="rect2" presStyleLbl="trBgShp" presStyleIdx="0" presStyleCnt="6" custLinFactNeighborY="24496">
        <dgm:presLayoutVars>
          <dgm:bulletEnabled val="1"/>
        </dgm:presLayoutVars>
      </dgm:prSet>
      <dgm:spPr>
        <a:prstGeom prst="rect">
          <a:avLst/>
        </a:prstGeom>
      </dgm:spPr>
      <dgm:t>
        <a:bodyPr/>
        <a:lstStyle/>
        <a:p>
          <a:endParaRPr lang="es-MX"/>
        </a:p>
      </dgm:t>
    </dgm:pt>
    <dgm:pt modelId="{A3A4FE7C-79E5-40BD-80EE-ED9B87AAFFEC}" type="pres">
      <dgm:prSet presAssocID="{404AA2C5-BAF6-4BA0-B806-B9C334906819}" presName="sibTrans" presStyleCnt="0"/>
      <dgm:spPr/>
    </dgm:pt>
    <dgm:pt modelId="{E5086B42-6298-419B-BA19-B16F44C405F2}" type="pres">
      <dgm:prSet presAssocID="{F8816AEB-F953-4FC8-8A3A-C1A860215B42}" presName="composite" presStyleCnt="0"/>
      <dgm:spPr/>
    </dgm:pt>
    <dgm:pt modelId="{8A6FDBB3-A88F-40F1-B6F5-AE1E886F73A7}" type="pres">
      <dgm:prSet presAssocID="{F8816AEB-F953-4FC8-8A3A-C1A860215B42}" presName="rect1" presStyleLbl="bgShp" presStyleIdx="1" presStyleCnt="6"/>
      <dgm:spPr>
        <a:xfrm>
          <a:off x="3155830" y="3932"/>
          <a:ext cx="2688404" cy="2304281"/>
        </a:xfrm>
        <a:prstGeom prst="rect">
          <a:avLst/>
        </a:prstGeom>
        <a:blipFill rotWithShape="1">
          <a:blip xmlns:r="http://schemas.openxmlformats.org/officeDocument/2006/relationships" r:embed="rId2"/>
          <a:stretch>
            <a:fillRect/>
          </a:stretch>
        </a:blipFill>
        <a:ln>
          <a:noFill/>
        </a:ln>
        <a:effectLst/>
      </dgm:spPr>
    </dgm:pt>
    <dgm:pt modelId="{AB4A15E5-722C-443B-A462-AB50A8B950BD}" type="pres">
      <dgm:prSet presAssocID="{F8816AEB-F953-4FC8-8A3A-C1A860215B42}" presName="rect2" presStyleLbl="trBgShp" presStyleIdx="1" presStyleCnt="6" custLinFactNeighborY="24496">
        <dgm:presLayoutVars>
          <dgm:bulletEnabled val="1"/>
        </dgm:presLayoutVars>
      </dgm:prSet>
      <dgm:spPr>
        <a:prstGeom prst="rect">
          <a:avLst/>
        </a:prstGeom>
      </dgm:spPr>
      <dgm:t>
        <a:bodyPr/>
        <a:lstStyle/>
        <a:p>
          <a:endParaRPr lang="es-MX"/>
        </a:p>
      </dgm:t>
    </dgm:pt>
    <dgm:pt modelId="{1EC632FC-CCFD-4AB7-812D-3DDB3971E5EF}" type="pres">
      <dgm:prSet presAssocID="{07048A8C-C45F-44AB-A9DA-9050E4FA0D27}" presName="sibTrans" presStyleCnt="0"/>
      <dgm:spPr/>
    </dgm:pt>
    <dgm:pt modelId="{1DE541B0-795F-4E9C-9342-A886E4C8E5D7}" type="pres">
      <dgm:prSet presAssocID="{35702AD7-9DFF-42B3-B950-F5EBA05B2383}" presName="composite" presStyleCnt="0"/>
      <dgm:spPr/>
    </dgm:pt>
    <dgm:pt modelId="{17B97624-099A-4647-9726-8EBE1214FF5A}" type="pres">
      <dgm:prSet presAssocID="{35702AD7-9DFF-42B3-B950-F5EBA05B2383}" presName="rect1" presStyleLbl="bgShp" presStyleIdx="2" presStyleCnt="6"/>
      <dgm:spPr>
        <a:xfrm>
          <a:off x="6118444" y="3932"/>
          <a:ext cx="2688404" cy="2304281"/>
        </a:xfrm>
        <a:prstGeom prst="rect">
          <a:avLst/>
        </a:prstGeom>
        <a:blipFill rotWithShape="1">
          <a:blip xmlns:r="http://schemas.openxmlformats.org/officeDocument/2006/relationships" r:embed="rId3"/>
          <a:stretch>
            <a:fillRect/>
          </a:stretch>
        </a:blipFill>
        <a:ln>
          <a:noFill/>
        </a:ln>
        <a:effectLst/>
      </dgm:spPr>
    </dgm:pt>
    <dgm:pt modelId="{C816280A-5C2D-4ABF-9076-876DAD61F0C2}" type="pres">
      <dgm:prSet presAssocID="{35702AD7-9DFF-42B3-B950-F5EBA05B2383}" presName="rect2" presStyleLbl="trBgShp" presStyleIdx="2" presStyleCnt="6" custLinFactNeighborY="24496">
        <dgm:presLayoutVars>
          <dgm:bulletEnabled val="1"/>
        </dgm:presLayoutVars>
      </dgm:prSet>
      <dgm:spPr>
        <a:prstGeom prst="rect">
          <a:avLst/>
        </a:prstGeom>
      </dgm:spPr>
      <dgm:t>
        <a:bodyPr/>
        <a:lstStyle/>
        <a:p>
          <a:endParaRPr lang="es-MX"/>
        </a:p>
      </dgm:t>
    </dgm:pt>
    <dgm:pt modelId="{DF8F062E-E23A-403C-8D8A-B5BACF44F9AA}" type="pres">
      <dgm:prSet presAssocID="{4E07B82C-7231-403A-9700-1EB9C88C5A75}" presName="sibTrans" presStyleCnt="0"/>
      <dgm:spPr/>
    </dgm:pt>
    <dgm:pt modelId="{6CA33C66-12B6-4FA8-8DD4-5C756537D488}" type="pres">
      <dgm:prSet presAssocID="{F6EC4CA8-7786-4E6E-85C8-0C8DE3B95123}" presName="composite" presStyleCnt="0"/>
      <dgm:spPr/>
    </dgm:pt>
    <dgm:pt modelId="{ED1C9F34-25B0-4DAE-A6C6-BEC22E792E3B}" type="pres">
      <dgm:prSet presAssocID="{F6EC4CA8-7786-4E6E-85C8-0C8DE3B95123}" presName="rect1" presStyleLbl="bgShp" presStyleIdx="3" presStyleCnt="6"/>
      <dgm:spPr>
        <a:xfrm>
          <a:off x="193216" y="2577053"/>
          <a:ext cx="2688404" cy="2304281"/>
        </a:xfrm>
        <a:prstGeom prst="rect">
          <a:avLst/>
        </a:prstGeom>
        <a:blipFill rotWithShape="1">
          <a:blip xmlns:r="http://schemas.openxmlformats.org/officeDocument/2006/relationships" r:embed="rId4"/>
          <a:stretch>
            <a:fillRect/>
          </a:stretch>
        </a:blipFill>
        <a:ln>
          <a:noFill/>
        </a:ln>
        <a:effectLst/>
      </dgm:spPr>
    </dgm:pt>
    <dgm:pt modelId="{D975A1B2-A5D6-405D-9ECF-5043E3CD6A10}" type="pres">
      <dgm:prSet presAssocID="{F6EC4CA8-7786-4E6E-85C8-0C8DE3B95123}" presName="rect2" presStyleLbl="trBgShp" presStyleIdx="3" presStyleCnt="6" custLinFactNeighborY="24496">
        <dgm:presLayoutVars>
          <dgm:bulletEnabled val="1"/>
        </dgm:presLayoutVars>
      </dgm:prSet>
      <dgm:spPr>
        <a:prstGeom prst="rect">
          <a:avLst/>
        </a:prstGeom>
      </dgm:spPr>
      <dgm:t>
        <a:bodyPr/>
        <a:lstStyle/>
        <a:p>
          <a:endParaRPr lang="es-MX"/>
        </a:p>
      </dgm:t>
    </dgm:pt>
    <dgm:pt modelId="{8219EEFC-DF72-444E-B435-ACD36F86449F}" type="pres">
      <dgm:prSet presAssocID="{A1E74827-6813-4CDC-B60A-02AC25258204}" presName="sibTrans" presStyleCnt="0"/>
      <dgm:spPr/>
    </dgm:pt>
    <dgm:pt modelId="{5F0AFC2D-B0DC-4C03-820D-655CC5819F48}" type="pres">
      <dgm:prSet presAssocID="{D602E85B-1909-4070-92B4-C73B11FA2923}" presName="composite" presStyleCnt="0"/>
      <dgm:spPr/>
    </dgm:pt>
    <dgm:pt modelId="{CA73EDD6-8497-4C32-BB20-BE002EEEA19C}" type="pres">
      <dgm:prSet presAssocID="{D602E85B-1909-4070-92B4-C73B11FA2923}" presName="rect1" presStyleLbl="bgShp" presStyleIdx="4" presStyleCnt="6"/>
      <dgm:spPr>
        <a:xfrm>
          <a:off x="3155830" y="2577053"/>
          <a:ext cx="2688404" cy="2304281"/>
        </a:xfrm>
        <a:prstGeom prst="rect">
          <a:avLst/>
        </a:prstGeom>
        <a:blipFill rotWithShape="1">
          <a:blip xmlns:r="http://schemas.openxmlformats.org/officeDocument/2006/relationships" r:embed="rId5"/>
          <a:stretch>
            <a:fillRect/>
          </a:stretch>
        </a:blipFill>
        <a:ln>
          <a:noFill/>
        </a:ln>
        <a:effectLst/>
      </dgm:spPr>
    </dgm:pt>
    <dgm:pt modelId="{6228395B-768D-47DB-86BB-A5A09DCFB68E}" type="pres">
      <dgm:prSet presAssocID="{D602E85B-1909-4070-92B4-C73B11FA2923}" presName="rect2" presStyleLbl="trBgShp" presStyleIdx="4" presStyleCnt="6" custLinFactNeighborY="24496">
        <dgm:presLayoutVars>
          <dgm:bulletEnabled val="1"/>
        </dgm:presLayoutVars>
      </dgm:prSet>
      <dgm:spPr>
        <a:prstGeom prst="rect">
          <a:avLst/>
        </a:prstGeom>
      </dgm:spPr>
      <dgm:t>
        <a:bodyPr/>
        <a:lstStyle/>
        <a:p>
          <a:endParaRPr lang="es-MX"/>
        </a:p>
      </dgm:t>
    </dgm:pt>
    <dgm:pt modelId="{B42C4EAD-DF04-4DCF-ABF1-ECE4DA212C70}" type="pres">
      <dgm:prSet presAssocID="{5E971E57-C78C-45C1-B518-8C1D4A49543E}" presName="sibTrans" presStyleCnt="0"/>
      <dgm:spPr/>
    </dgm:pt>
    <dgm:pt modelId="{71EA4C4B-4473-4F22-83A9-8817A6BA9D7E}" type="pres">
      <dgm:prSet presAssocID="{5EF16736-9F20-4D05-96B2-BF54866A9463}" presName="composite" presStyleCnt="0"/>
      <dgm:spPr/>
    </dgm:pt>
    <dgm:pt modelId="{F6FB5BCE-36B8-4413-B4E4-D6D3EB25F934}" type="pres">
      <dgm:prSet presAssocID="{5EF16736-9F20-4D05-96B2-BF54866A9463}" presName="rect1" presStyleLbl="bgShp" presStyleIdx="5" presStyleCnt="6"/>
      <dgm:spPr>
        <a:xfrm>
          <a:off x="6118444" y="2577053"/>
          <a:ext cx="2688404" cy="2304281"/>
        </a:xfrm>
        <a:prstGeom prst="rect">
          <a:avLst/>
        </a:prstGeom>
        <a:blipFill rotWithShape="1">
          <a:blip xmlns:r="http://schemas.openxmlformats.org/officeDocument/2006/relationships" r:embed="rId6"/>
          <a:stretch>
            <a:fillRect/>
          </a:stretch>
        </a:blipFill>
        <a:ln>
          <a:noFill/>
        </a:ln>
        <a:effectLst/>
      </dgm:spPr>
    </dgm:pt>
    <dgm:pt modelId="{F799C71A-A4EE-4AD0-BB34-995A20F55DE5}" type="pres">
      <dgm:prSet presAssocID="{5EF16736-9F20-4D05-96B2-BF54866A9463}" presName="rect2" presStyleLbl="trBgShp" presStyleIdx="5" presStyleCnt="6" custLinFactNeighborY="24496">
        <dgm:presLayoutVars>
          <dgm:bulletEnabled val="1"/>
        </dgm:presLayoutVars>
      </dgm:prSet>
      <dgm:spPr>
        <a:prstGeom prst="rect">
          <a:avLst/>
        </a:prstGeom>
      </dgm:spPr>
      <dgm:t>
        <a:bodyPr/>
        <a:lstStyle/>
        <a:p>
          <a:endParaRPr lang="es-MX"/>
        </a:p>
      </dgm:t>
    </dgm:pt>
  </dgm:ptLst>
  <dgm:cxnLst>
    <dgm:cxn modelId="{F7E67457-B857-4293-8593-523328710586}" type="presOf" srcId="{C1518855-0027-4F1E-BF00-5859AEB866F3}" destId="{1363CBE2-4E65-4F9D-AEBB-05812784A5B6}" srcOrd="0" destOrd="0" presId="urn:microsoft.com/office/officeart/2008/layout/BendingPictureSemiTransparentText"/>
    <dgm:cxn modelId="{019C40E2-CF82-49EF-B3BD-B7FCEEACCB02}" type="presOf" srcId="{35702AD7-9DFF-42B3-B950-F5EBA05B2383}" destId="{C816280A-5C2D-4ABF-9076-876DAD61F0C2}" srcOrd="0" destOrd="0" presId="urn:microsoft.com/office/officeart/2008/layout/BendingPictureSemiTransparentText"/>
    <dgm:cxn modelId="{94CBECC3-E4F9-42AF-9178-481D6284956C}" srcId="{C1518855-0027-4F1E-BF00-5859AEB866F3}" destId="{35702AD7-9DFF-42B3-B950-F5EBA05B2383}" srcOrd="2" destOrd="0" parTransId="{CEFB1171-BFAD-45F3-80F5-2CCDDEAB6682}" sibTransId="{4E07B82C-7231-403A-9700-1EB9C88C5A75}"/>
    <dgm:cxn modelId="{7583F63C-B0C4-475E-BF44-7A21EDC459EA}" type="presOf" srcId="{2A924FBB-A4AE-4A5F-BBFC-4E672781B713}" destId="{762BB004-C491-4A2C-9501-808918A50B8E}" srcOrd="0" destOrd="0" presId="urn:microsoft.com/office/officeart/2008/layout/BendingPictureSemiTransparentText"/>
    <dgm:cxn modelId="{2155EA6E-D2DA-4827-A10F-41965FA34779}" type="presOf" srcId="{F8816AEB-F953-4FC8-8A3A-C1A860215B42}" destId="{AB4A15E5-722C-443B-A462-AB50A8B950BD}" srcOrd="0" destOrd="0" presId="urn:microsoft.com/office/officeart/2008/layout/BendingPictureSemiTransparentText"/>
    <dgm:cxn modelId="{74C87570-1021-4DA5-A986-446D44001B6B}" srcId="{C1518855-0027-4F1E-BF00-5859AEB866F3}" destId="{D602E85B-1909-4070-92B4-C73B11FA2923}" srcOrd="4" destOrd="0" parTransId="{D68EAB8E-EB89-40BC-B5FB-A8BEB076825A}" sibTransId="{5E971E57-C78C-45C1-B518-8C1D4A49543E}"/>
    <dgm:cxn modelId="{859F2BA1-4AB7-46C0-8A07-504B01A56780}" type="presOf" srcId="{5EF16736-9F20-4D05-96B2-BF54866A9463}" destId="{F799C71A-A4EE-4AD0-BB34-995A20F55DE5}" srcOrd="0" destOrd="0" presId="urn:microsoft.com/office/officeart/2008/layout/BendingPictureSemiTransparentText"/>
    <dgm:cxn modelId="{B8ED03F5-3E48-4F4B-9399-2397E463733F}" srcId="{C1518855-0027-4F1E-BF00-5859AEB866F3}" destId="{2A924FBB-A4AE-4A5F-BBFC-4E672781B713}" srcOrd="0" destOrd="0" parTransId="{107CA736-E417-4F51-81C5-C554B3237518}" sibTransId="{404AA2C5-BAF6-4BA0-B806-B9C334906819}"/>
    <dgm:cxn modelId="{1DC080C6-4BA7-4D16-9056-E973C57925EF}" srcId="{C1518855-0027-4F1E-BF00-5859AEB866F3}" destId="{F6EC4CA8-7786-4E6E-85C8-0C8DE3B95123}" srcOrd="3" destOrd="0" parTransId="{E193EA75-3FE2-482F-9B74-B78FFDBE0ED4}" sibTransId="{A1E74827-6813-4CDC-B60A-02AC25258204}"/>
    <dgm:cxn modelId="{994DFA97-9593-473B-BA2C-0A718451A9C9}" type="presOf" srcId="{F6EC4CA8-7786-4E6E-85C8-0C8DE3B95123}" destId="{D975A1B2-A5D6-405D-9ECF-5043E3CD6A10}" srcOrd="0" destOrd="0" presId="urn:microsoft.com/office/officeart/2008/layout/BendingPictureSemiTransparentText"/>
    <dgm:cxn modelId="{9E289B0B-EAA4-4077-BDB0-C26F359845A0}" srcId="{C1518855-0027-4F1E-BF00-5859AEB866F3}" destId="{5EF16736-9F20-4D05-96B2-BF54866A9463}" srcOrd="5" destOrd="0" parTransId="{382E1E22-4777-4330-A24A-6A7746FD95FA}" sibTransId="{12C565C3-FA39-410E-8411-62BE913401B5}"/>
    <dgm:cxn modelId="{69276A19-1136-4A1C-B218-65ED0BF7EE14}" srcId="{C1518855-0027-4F1E-BF00-5859AEB866F3}" destId="{F8816AEB-F953-4FC8-8A3A-C1A860215B42}" srcOrd="1" destOrd="0" parTransId="{E32F79F3-6078-44FE-8FCC-0DE06AA48F58}" sibTransId="{07048A8C-C45F-44AB-A9DA-9050E4FA0D27}"/>
    <dgm:cxn modelId="{F3ABDA67-90B6-4A18-810C-2FE13A932F26}" type="presOf" srcId="{D602E85B-1909-4070-92B4-C73B11FA2923}" destId="{6228395B-768D-47DB-86BB-A5A09DCFB68E}" srcOrd="0" destOrd="0" presId="urn:microsoft.com/office/officeart/2008/layout/BendingPictureSemiTransparentText"/>
    <dgm:cxn modelId="{34BBFBA1-A026-4742-BF6E-6976F58F03FD}" type="presParOf" srcId="{1363CBE2-4E65-4F9D-AEBB-05812784A5B6}" destId="{DACD839C-1A63-4E44-86A5-46F125FF769B}" srcOrd="0" destOrd="0" presId="urn:microsoft.com/office/officeart/2008/layout/BendingPictureSemiTransparentText"/>
    <dgm:cxn modelId="{54F0DDD8-23CC-4886-A132-E63FE4B78BAE}" type="presParOf" srcId="{DACD839C-1A63-4E44-86A5-46F125FF769B}" destId="{B354A2DB-853A-4607-B165-621CE32E4159}" srcOrd="0" destOrd="0" presId="urn:microsoft.com/office/officeart/2008/layout/BendingPictureSemiTransparentText"/>
    <dgm:cxn modelId="{4A47A44D-5EA9-4205-998C-97D1B3D0D23D}" type="presParOf" srcId="{DACD839C-1A63-4E44-86A5-46F125FF769B}" destId="{762BB004-C491-4A2C-9501-808918A50B8E}" srcOrd="1" destOrd="0" presId="urn:microsoft.com/office/officeart/2008/layout/BendingPictureSemiTransparentText"/>
    <dgm:cxn modelId="{2F036603-B9F3-4FD5-B157-A5F1055234E2}" type="presParOf" srcId="{1363CBE2-4E65-4F9D-AEBB-05812784A5B6}" destId="{A3A4FE7C-79E5-40BD-80EE-ED9B87AAFFEC}" srcOrd="1" destOrd="0" presId="urn:microsoft.com/office/officeart/2008/layout/BendingPictureSemiTransparentText"/>
    <dgm:cxn modelId="{8E28B4DE-C4F3-4D28-8EDA-04B4AD362588}" type="presParOf" srcId="{1363CBE2-4E65-4F9D-AEBB-05812784A5B6}" destId="{E5086B42-6298-419B-BA19-B16F44C405F2}" srcOrd="2" destOrd="0" presId="urn:microsoft.com/office/officeart/2008/layout/BendingPictureSemiTransparentText"/>
    <dgm:cxn modelId="{C11FFE78-A30E-4011-B784-B33DFDCEB831}" type="presParOf" srcId="{E5086B42-6298-419B-BA19-B16F44C405F2}" destId="{8A6FDBB3-A88F-40F1-B6F5-AE1E886F73A7}" srcOrd="0" destOrd="0" presId="urn:microsoft.com/office/officeart/2008/layout/BendingPictureSemiTransparentText"/>
    <dgm:cxn modelId="{08E02A72-8D85-42F5-8F7D-E8438DA25F19}" type="presParOf" srcId="{E5086B42-6298-419B-BA19-B16F44C405F2}" destId="{AB4A15E5-722C-443B-A462-AB50A8B950BD}" srcOrd="1" destOrd="0" presId="urn:microsoft.com/office/officeart/2008/layout/BendingPictureSemiTransparentText"/>
    <dgm:cxn modelId="{50C277E4-43B8-43A3-ABC4-4909D727F7E5}" type="presParOf" srcId="{1363CBE2-4E65-4F9D-AEBB-05812784A5B6}" destId="{1EC632FC-CCFD-4AB7-812D-3DDB3971E5EF}" srcOrd="3" destOrd="0" presId="urn:microsoft.com/office/officeart/2008/layout/BendingPictureSemiTransparentText"/>
    <dgm:cxn modelId="{1BE7C6D3-30A7-4170-9A9B-E4E79B909938}" type="presParOf" srcId="{1363CBE2-4E65-4F9D-AEBB-05812784A5B6}" destId="{1DE541B0-795F-4E9C-9342-A886E4C8E5D7}" srcOrd="4" destOrd="0" presId="urn:microsoft.com/office/officeart/2008/layout/BendingPictureSemiTransparentText"/>
    <dgm:cxn modelId="{9E108977-5F37-4455-A33D-AA2383F1619C}" type="presParOf" srcId="{1DE541B0-795F-4E9C-9342-A886E4C8E5D7}" destId="{17B97624-099A-4647-9726-8EBE1214FF5A}" srcOrd="0" destOrd="0" presId="urn:microsoft.com/office/officeart/2008/layout/BendingPictureSemiTransparentText"/>
    <dgm:cxn modelId="{24B90E0D-6D7D-4CCD-B4DE-42F365620FFD}" type="presParOf" srcId="{1DE541B0-795F-4E9C-9342-A886E4C8E5D7}" destId="{C816280A-5C2D-4ABF-9076-876DAD61F0C2}" srcOrd="1" destOrd="0" presId="urn:microsoft.com/office/officeart/2008/layout/BendingPictureSemiTransparentText"/>
    <dgm:cxn modelId="{914FD11A-A081-4EA8-A65D-2B5C231521C0}" type="presParOf" srcId="{1363CBE2-4E65-4F9D-AEBB-05812784A5B6}" destId="{DF8F062E-E23A-403C-8D8A-B5BACF44F9AA}" srcOrd="5" destOrd="0" presId="urn:microsoft.com/office/officeart/2008/layout/BendingPictureSemiTransparentText"/>
    <dgm:cxn modelId="{DD72ACB5-8CDD-4B05-BC4D-DB58F0037765}" type="presParOf" srcId="{1363CBE2-4E65-4F9D-AEBB-05812784A5B6}" destId="{6CA33C66-12B6-4FA8-8DD4-5C756537D488}" srcOrd="6" destOrd="0" presId="urn:microsoft.com/office/officeart/2008/layout/BendingPictureSemiTransparentText"/>
    <dgm:cxn modelId="{8FD4C33C-2F25-4FF4-924B-3FD8E386974F}" type="presParOf" srcId="{6CA33C66-12B6-4FA8-8DD4-5C756537D488}" destId="{ED1C9F34-25B0-4DAE-A6C6-BEC22E792E3B}" srcOrd="0" destOrd="0" presId="urn:microsoft.com/office/officeart/2008/layout/BendingPictureSemiTransparentText"/>
    <dgm:cxn modelId="{271C5FF7-54DC-42AA-A6AE-80F2FEFFAEEC}" type="presParOf" srcId="{6CA33C66-12B6-4FA8-8DD4-5C756537D488}" destId="{D975A1B2-A5D6-405D-9ECF-5043E3CD6A10}" srcOrd="1" destOrd="0" presId="urn:microsoft.com/office/officeart/2008/layout/BendingPictureSemiTransparentText"/>
    <dgm:cxn modelId="{317FB7FA-FFCC-4D3D-9F1B-1747FDC09B15}" type="presParOf" srcId="{1363CBE2-4E65-4F9D-AEBB-05812784A5B6}" destId="{8219EEFC-DF72-444E-B435-ACD36F86449F}" srcOrd="7" destOrd="0" presId="urn:microsoft.com/office/officeart/2008/layout/BendingPictureSemiTransparentText"/>
    <dgm:cxn modelId="{2F1BEC09-F24B-4DEF-B076-7113B2E9AB61}" type="presParOf" srcId="{1363CBE2-4E65-4F9D-AEBB-05812784A5B6}" destId="{5F0AFC2D-B0DC-4C03-820D-655CC5819F48}" srcOrd="8" destOrd="0" presId="urn:microsoft.com/office/officeart/2008/layout/BendingPictureSemiTransparentText"/>
    <dgm:cxn modelId="{AD94C0FE-D01F-4C1C-9408-011B3B728CFF}" type="presParOf" srcId="{5F0AFC2D-B0DC-4C03-820D-655CC5819F48}" destId="{CA73EDD6-8497-4C32-BB20-BE002EEEA19C}" srcOrd="0" destOrd="0" presId="urn:microsoft.com/office/officeart/2008/layout/BendingPictureSemiTransparentText"/>
    <dgm:cxn modelId="{DAF8E07E-2FB9-4F6D-8741-A7CEF6D70C70}" type="presParOf" srcId="{5F0AFC2D-B0DC-4C03-820D-655CC5819F48}" destId="{6228395B-768D-47DB-86BB-A5A09DCFB68E}" srcOrd="1" destOrd="0" presId="urn:microsoft.com/office/officeart/2008/layout/BendingPictureSemiTransparentText"/>
    <dgm:cxn modelId="{5104E4D6-CB8C-4C9A-84FA-8AA8BBF30C92}" type="presParOf" srcId="{1363CBE2-4E65-4F9D-AEBB-05812784A5B6}" destId="{B42C4EAD-DF04-4DCF-ABF1-ECE4DA212C70}" srcOrd="9" destOrd="0" presId="urn:microsoft.com/office/officeart/2008/layout/BendingPictureSemiTransparentText"/>
    <dgm:cxn modelId="{7AE53842-CEFA-46E1-99F1-A1DA60A0BFBE}" type="presParOf" srcId="{1363CBE2-4E65-4F9D-AEBB-05812784A5B6}" destId="{71EA4C4B-4473-4F22-83A9-8817A6BA9D7E}" srcOrd="10" destOrd="0" presId="urn:microsoft.com/office/officeart/2008/layout/BendingPictureSemiTransparentText"/>
    <dgm:cxn modelId="{250AD2E3-86A1-4631-ABAC-9B8E98BC9562}" type="presParOf" srcId="{71EA4C4B-4473-4F22-83A9-8817A6BA9D7E}" destId="{F6FB5BCE-36B8-4413-B4E4-D6D3EB25F934}" srcOrd="0" destOrd="0" presId="urn:microsoft.com/office/officeart/2008/layout/BendingPictureSemiTransparentText"/>
    <dgm:cxn modelId="{85E4917D-54C1-4FAC-BB80-BE4157DC9027}" type="presParOf" srcId="{71EA4C4B-4473-4F22-83A9-8817A6BA9D7E}" destId="{F799C71A-A4EE-4AD0-BB34-995A20F55DE5}"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001885-92A4-4FC1-A362-8050FF541B4E}"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MX"/>
        </a:p>
      </dgm:t>
    </dgm:pt>
    <dgm:pt modelId="{574047B4-EEC9-48F0-86A7-555708B2A3EB}">
      <dgm:prSet phldrT="[Texto]" custT="1"/>
      <dgm:spPr>
        <a:solidFill>
          <a:schemeClr val="accent1">
            <a:tint val="50000"/>
            <a:hueOff val="0"/>
            <a:satOff val="0"/>
            <a:lumOff val="0"/>
            <a:alpha val="94000"/>
          </a:schemeClr>
        </a:solidFill>
      </dgm:spPr>
      <dgm:t>
        <a:bodyPr/>
        <a:lstStyle/>
        <a:p>
          <a:r>
            <a:rPr lang="es-MX" sz="1800" dirty="0" smtClean="0">
              <a:solidFill>
                <a:schemeClr val="tx1">
                  <a:lumMod val="95000"/>
                  <a:lumOff val="5000"/>
                </a:schemeClr>
              </a:solidFill>
            </a:rPr>
            <a:t>Permisos sin goce de sueldo</a:t>
          </a:r>
          <a:endParaRPr lang="es-MX" sz="1800" dirty="0">
            <a:solidFill>
              <a:schemeClr val="tx1">
                <a:lumMod val="95000"/>
                <a:lumOff val="5000"/>
              </a:schemeClr>
            </a:solidFill>
          </a:endParaRPr>
        </a:p>
      </dgm:t>
    </dgm:pt>
    <dgm:pt modelId="{ED975C40-BC7F-4ADA-A774-89ECE7A8932E}" type="parTrans" cxnId="{D8B05CED-1258-47E2-B79D-B89BD059BFFA}">
      <dgm:prSet/>
      <dgm:spPr/>
      <dgm:t>
        <a:bodyPr/>
        <a:lstStyle/>
        <a:p>
          <a:endParaRPr lang="es-MX"/>
        </a:p>
      </dgm:t>
    </dgm:pt>
    <dgm:pt modelId="{C5E7D35F-9991-4313-A586-719D9B57A8D5}" type="sibTrans" cxnId="{D8B05CED-1258-47E2-B79D-B89BD059BFFA}">
      <dgm:prSet/>
      <dgm:spPr/>
      <dgm:t>
        <a:bodyPr/>
        <a:lstStyle/>
        <a:p>
          <a:endParaRPr lang="es-MX"/>
        </a:p>
      </dgm:t>
    </dgm:pt>
    <dgm:pt modelId="{E0E4B572-F016-4DD3-9CB4-6F308B9E356E}" type="pres">
      <dgm:prSet presAssocID="{9C001885-92A4-4FC1-A362-8050FF541B4E}" presName="Name0" presStyleCnt="0">
        <dgm:presLayoutVars>
          <dgm:dir/>
          <dgm:resizeHandles val="exact"/>
        </dgm:presLayoutVars>
      </dgm:prSet>
      <dgm:spPr/>
      <dgm:t>
        <a:bodyPr/>
        <a:lstStyle/>
        <a:p>
          <a:endParaRPr lang="es-MX"/>
        </a:p>
      </dgm:t>
    </dgm:pt>
    <dgm:pt modelId="{117726A6-2C24-414B-B6C2-3D0710BB75AC}" type="pres">
      <dgm:prSet presAssocID="{574047B4-EEC9-48F0-86A7-555708B2A3EB}" presName="composite" presStyleCnt="0"/>
      <dgm:spPr/>
    </dgm:pt>
    <dgm:pt modelId="{7D173AE2-21EB-480F-865E-A78A23162AE1}" type="pres">
      <dgm:prSet presAssocID="{574047B4-EEC9-48F0-86A7-555708B2A3EB}" presName="rect1" presStyleLbl="bgShp" presStyleIdx="0" presStyleCnt="1" custLinFactNeighborX="75536" custLinFactNeighborY="569"/>
      <dgm:spPr>
        <a:blipFill rotWithShape="1">
          <a:blip xmlns:r="http://schemas.openxmlformats.org/officeDocument/2006/relationships" r:embed="rId1"/>
          <a:stretch>
            <a:fillRect/>
          </a:stretch>
        </a:blipFill>
      </dgm:spPr>
      <dgm:t>
        <a:bodyPr/>
        <a:lstStyle/>
        <a:p>
          <a:endParaRPr lang="es-MX"/>
        </a:p>
      </dgm:t>
    </dgm:pt>
    <dgm:pt modelId="{3CA7A6DD-78D3-4DD6-BF5F-559059C4765B}" type="pres">
      <dgm:prSet presAssocID="{574047B4-EEC9-48F0-86A7-555708B2A3EB}" presName="rect2" presStyleLbl="trBgShp" presStyleIdx="0" presStyleCnt="1" custLinFactNeighborX="2288" custLinFactNeighborY="25204">
        <dgm:presLayoutVars>
          <dgm:bulletEnabled val="1"/>
        </dgm:presLayoutVars>
      </dgm:prSet>
      <dgm:spPr/>
      <dgm:t>
        <a:bodyPr/>
        <a:lstStyle/>
        <a:p>
          <a:endParaRPr lang="es-MX"/>
        </a:p>
      </dgm:t>
    </dgm:pt>
  </dgm:ptLst>
  <dgm:cxnLst>
    <dgm:cxn modelId="{D8B05CED-1258-47E2-B79D-B89BD059BFFA}" srcId="{9C001885-92A4-4FC1-A362-8050FF541B4E}" destId="{574047B4-EEC9-48F0-86A7-555708B2A3EB}" srcOrd="0" destOrd="0" parTransId="{ED975C40-BC7F-4ADA-A774-89ECE7A8932E}" sibTransId="{C5E7D35F-9991-4313-A586-719D9B57A8D5}"/>
    <dgm:cxn modelId="{3AC2FAB8-1665-4393-B03A-D235B703C277}" type="presOf" srcId="{9C001885-92A4-4FC1-A362-8050FF541B4E}" destId="{E0E4B572-F016-4DD3-9CB4-6F308B9E356E}" srcOrd="0" destOrd="0" presId="urn:microsoft.com/office/officeart/2008/layout/BendingPictureSemiTransparentText"/>
    <dgm:cxn modelId="{B4CACAF5-FEC5-4835-851F-8022CD0FD821}" type="presOf" srcId="{574047B4-EEC9-48F0-86A7-555708B2A3EB}" destId="{3CA7A6DD-78D3-4DD6-BF5F-559059C4765B}" srcOrd="0" destOrd="0" presId="urn:microsoft.com/office/officeart/2008/layout/BendingPictureSemiTransparentText"/>
    <dgm:cxn modelId="{2C73BD05-B08E-48E7-A9C2-C4FB9F72CA47}" type="presParOf" srcId="{E0E4B572-F016-4DD3-9CB4-6F308B9E356E}" destId="{117726A6-2C24-414B-B6C2-3D0710BB75AC}" srcOrd="0" destOrd="0" presId="urn:microsoft.com/office/officeart/2008/layout/BendingPictureSemiTransparentText"/>
    <dgm:cxn modelId="{2518B1D2-5A25-419C-90E8-DB554367037F}" type="presParOf" srcId="{117726A6-2C24-414B-B6C2-3D0710BB75AC}" destId="{7D173AE2-21EB-480F-865E-A78A23162AE1}" srcOrd="0" destOrd="0" presId="urn:microsoft.com/office/officeart/2008/layout/BendingPictureSemiTransparentText"/>
    <dgm:cxn modelId="{75395487-97DB-4D9E-80F4-26430376743E}" type="presParOf" srcId="{117726A6-2C24-414B-B6C2-3D0710BB75AC}" destId="{3CA7A6DD-78D3-4DD6-BF5F-559059C4765B}"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001885-92A4-4FC1-A362-8050FF541B4E}"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MX"/>
        </a:p>
      </dgm:t>
    </dgm:pt>
    <dgm:pt modelId="{574047B4-EEC9-48F0-86A7-555708B2A3EB}">
      <dgm:prSet phldrT="[Texto]" custT="1"/>
      <dgm:spPr>
        <a:solidFill>
          <a:schemeClr val="accent1">
            <a:tint val="50000"/>
            <a:hueOff val="0"/>
            <a:satOff val="0"/>
            <a:lumOff val="0"/>
            <a:alpha val="94000"/>
          </a:schemeClr>
        </a:solidFill>
      </dgm:spPr>
      <dgm:t>
        <a:bodyPr/>
        <a:lstStyle/>
        <a:p>
          <a:r>
            <a:rPr lang="es-MX" sz="1800" dirty="0" smtClean="0">
              <a:solidFill>
                <a:schemeClr val="tx1">
                  <a:lumMod val="95000"/>
                  <a:lumOff val="5000"/>
                </a:schemeClr>
              </a:solidFill>
            </a:rPr>
            <a:t>Apoyos económicos</a:t>
          </a:r>
          <a:endParaRPr lang="es-MX" sz="1800" dirty="0">
            <a:solidFill>
              <a:schemeClr val="tx1">
                <a:lumMod val="95000"/>
                <a:lumOff val="5000"/>
              </a:schemeClr>
            </a:solidFill>
          </a:endParaRPr>
        </a:p>
      </dgm:t>
    </dgm:pt>
    <dgm:pt modelId="{ED975C40-BC7F-4ADA-A774-89ECE7A8932E}" type="parTrans" cxnId="{D8B05CED-1258-47E2-B79D-B89BD059BFFA}">
      <dgm:prSet/>
      <dgm:spPr/>
      <dgm:t>
        <a:bodyPr/>
        <a:lstStyle/>
        <a:p>
          <a:endParaRPr lang="es-MX"/>
        </a:p>
      </dgm:t>
    </dgm:pt>
    <dgm:pt modelId="{C5E7D35F-9991-4313-A586-719D9B57A8D5}" type="sibTrans" cxnId="{D8B05CED-1258-47E2-B79D-B89BD059BFFA}">
      <dgm:prSet/>
      <dgm:spPr/>
      <dgm:t>
        <a:bodyPr/>
        <a:lstStyle/>
        <a:p>
          <a:endParaRPr lang="es-MX"/>
        </a:p>
      </dgm:t>
    </dgm:pt>
    <dgm:pt modelId="{E0E4B572-F016-4DD3-9CB4-6F308B9E356E}" type="pres">
      <dgm:prSet presAssocID="{9C001885-92A4-4FC1-A362-8050FF541B4E}" presName="Name0" presStyleCnt="0">
        <dgm:presLayoutVars>
          <dgm:dir/>
          <dgm:resizeHandles val="exact"/>
        </dgm:presLayoutVars>
      </dgm:prSet>
      <dgm:spPr/>
      <dgm:t>
        <a:bodyPr/>
        <a:lstStyle/>
        <a:p>
          <a:endParaRPr lang="es-MX"/>
        </a:p>
      </dgm:t>
    </dgm:pt>
    <dgm:pt modelId="{117726A6-2C24-414B-B6C2-3D0710BB75AC}" type="pres">
      <dgm:prSet presAssocID="{574047B4-EEC9-48F0-86A7-555708B2A3EB}" presName="composite" presStyleCnt="0"/>
      <dgm:spPr/>
    </dgm:pt>
    <dgm:pt modelId="{7D173AE2-21EB-480F-865E-A78A23162AE1}" type="pres">
      <dgm:prSet presAssocID="{574047B4-EEC9-48F0-86A7-555708B2A3EB}" presName="rect1" presStyleLbl="bgShp" presStyleIdx="0" presStyleCnt="1"/>
      <dgm:spPr>
        <a:blipFill rotWithShape="1">
          <a:blip xmlns:r="http://schemas.openxmlformats.org/officeDocument/2006/relationships" r:embed="rId1"/>
          <a:stretch>
            <a:fillRect/>
          </a:stretch>
        </a:blipFill>
      </dgm:spPr>
      <dgm:t>
        <a:bodyPr/>
        <a:lstStyle/>
        <a:p>
          <a:endParaRPr lang="es-MX"/>
        </a:p>
      </dgm:t>
    </dgm:pt>
    <dgm:pt modelId="{3CA7A6DD-78D3-4DD6-BF5F-559059C4765B}" type="pres">
      <dgm:prSet presAssocID="{574047B4-EEC9-48F0-86A7-555708B2A3EB}" presName="rect2" presStyleLbl="trBgShp" presStyleIdx="0" presStyleCnt="1" custLinFactNeighborY="25332">
        <dgm:presLayoutVars>
          <dgm:bulletEnabled val="1"/>
        </dgm:presLayoutVars>
      </dgm:prSet>
      <dgm:spPr/>
      <dgm:t>
        <a:bodyPr/>
        <a:lstStyle/>
        <a:p>
          <a:endParaRPr lang="es-MX"/>
        </a:p>
      </dgm:t>
    </dgm:pt>
  </dgm:ptLst>
  <dgm:cxnLst>
    <dgm:cxn modelId="{985A59B5-BC13-48D6-933A-C1E6944866E1}" type="presOf" srcId="{574047B4-EEC9-48F0-86A7-555708B2A3EB}" destId="{3CA7A6DD-78D3-4DD6-BF5F-559059C4765B}" srcOrd="0" destOrd="0" presId="urn:microsoft.com/office/officeart/2008/layout/BendingPictureSemiTransparentText"/>
    <dgm:cxn modelId="{B3FF92C6-E68B-443E-8DDA-5F9D1FDEC321}" type="presOf" srcId="{9C001885-92A4-4FC1-A362-8050FF541B4E}" destId="{E0E4B572-F016-4DD3-9CB4-6F308B9E356E}" srcOrd="0" destOrd="0" presId="urn:microsoft.com/office/officeart/2008/layout/BendingPictureSemiTransparentText"/>
    <dgm:cxn modelId="{D8B05CED-1258-47E2-B79D-B89BD059BFFA}" srcId="{9C001885-92A4-4FC1-A362-8050FF541B4E}" destId="{574047B4-EEC9-48F0-86A7-555708B2A3EB}" srcOrd="0" destOrd="0" parTransId="{ED975C40-BC7F-4ADA-A774-89ECE7A8932E}" sibTransId="{C5E7D35F-9991-4313-A586-719D9B57A8D5}"/>
    <dgm:cxn modelId="{95C49723-43F4-46BC-90A7-13F3FD5D1597}" type="presParOf" srcId="{E0E4B572-F016-4DD3-9CB4-6F308B9E356E}" destId="{117726A6-2C24-414B-B6C2-3D0710BB75AC}" srcOrd="0" destOrd="0" presId="urn:microsoft.com/office/officeart/2008/layout/BendingPictureSemiTransparentText"/>
    <dgm:cxn modelId="{DFDDD6A9-9981-4A82-A564-66666669B44A}" type="presParOf" srcId="{117726A6-2C24-414B-B6C2-3D0710BB75AC}" destId="{7D173AE2-21EB-480F-865E-A78A23162AE1}" srcOrd="0" destOrd="0" presId="urn:microsoft.com/office/officeart/2008/layout/BendingPictureSemiTransparentText"/>
    <dgm:cxn modelId="{82FEA18B-7EE7-4CA9-8F43-AF77ED6F12B8}" type="presParOf" srcId="{117726A6-2C24-414B-B6C2-3D0710BB75AC}" destId="{3CA7A6DD-78D3-4DD6-BF5F-559059C4765B}"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001885-92A4-4FC1-A362-8050FF541B4E}"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MX"/>
        </a:p>
      </dgm:t>
    </dgm:pt>
    <dgm:pt modelId="{574047B4-EEC9-48F0-86A7-555708B2A3EB}">
      <dgm:prSet phldrT="[Texto]" custT="1"/>
      <dgm:spPr>
        <a:solidFill>
          <a:schemeClr val="accent1">
            <a:tint val="50000"/>
            <a:hueOff val="0"/>
            <a:satOff val="0"/>
            <a:lumOff val="0"/>
            <a:alpha val="94000"/>
          </a:schemeClr>
        </a:solidFill>
      </dgm:spPr>
      <dgm:t>
        <a:bodyPr/>
        <a:lstStyle/>
        <a:p>
          <a:r>
            <a:rPr lang="es-MX" sz="1800" dirty="0" smtClean="0">
              <a:solidFill>
                <a:schemeClr val="tx1">
                  <a:lumMod val="95000"/>
                  <a:lumOff val="5000"/>
                </a:schemeClr>
              </a:solidFill>
            </a:rPr>
            <a:t>Fondo de ahorro</a:t>
          </a:r>
          <a:endParaRPr lang="es-MX" sz="1800" dirty="0">
            <a:solidFill>
              <a:schemeClr val="tx1">
                <a:lumMod val="95000"/>
                <a:lumOff val="5000"/>
              </a:schemeClr>
            </a:solidFill>
          </a:endParaRPr>
        </a:p>
      </dgm:t>
    </dgm:pt>
    <dgm:pt modelId="{ED975C40-BC7F-4ADA-A774-89ECE7A8932E}" type="parTrans" cxnId="{D8B05CED-1258-47E2-B79D-B89BD059BFFA}">
      <dgm:prSet/>
      <dgm:spPr/>
      <dgm:t>
        <a:bodyPr/>
        <a:lstStyle/>
        <a:p>
          <a:endParaRPr lang="es-MX"/>
        </a:p>
      </dgm:t>
    </dgm:pt>
    <dgm:pt modelId="{C5E7D35F-9991-4313-A586-719D9B57A8D5}" type="sibTrans" cxnId="{D8B05CED-1258-47E2-B79D-B89BD059BFFA}">
      <dgm:prSet/>
      <dgm:spPr/>
      <dgm:t>
        <a:bodyPr/>
        <a:lstStyle/>
        <a:p>
          <a:endParaRPr lang="es-MX"/>
        </a:p>
      </dgm:t>
    </dgm:pt>
    <dgm:pt modelId="{E0E4B572-F016-4DD3-9CB4-6F308B9E356E}" type="pres">
      <dgm:prSet presAssocID="{9C001885-92A4-4FC1-A362-8050FF541B4E}" presName="Name0" presStyleCnt="0">
        <dgm:presLayoutVars>
          <dgm:dir/>
          <dgm:resizeHandles val="exact"/>
        </dgm:presLayoutVars>
      </dgm:prSet>
      <dgm:spPr/>
      <dgm:t>
        <a:bodyPr/>
        <a:lstStyle/>
        <a:p>
          <a:endParaRPr lang="es-MX"/>
        </a:p>
      </dgm:t>
    </dgm:pt>
    <dgm:pt modelId="{117726A6-2C24-414B-B6C2-3D0710BB75AC}" type="pres">
      <dgm:prSet presAssocID="{574047B4-EEC9-48F0-86A7-555708B2A3EB}" presName="composite" presStyleCnt="0"/>
      <dgm:spPr/>
    </dgm:pt>
    <dgm:pt modelId="{7D173AE2-21EB-480F-865E-A78A23162AE1}" type="pres">
      <dgm:prSet presAssocID="{574047B4-EEC9-48F0-86A7-555708B2A3EB}" presName="rect1" presStyleLbl="bgShp" presStyleIdx="0" presStyleCnt="1" custLinFactNeighborX="75536" custLinFactNeighborY="569"/>
      <dgm:spPr>
        <a:blipFill rotWithShape="1">
          <a:blip xmlns:r="http://schemas.openxmlformats.org/officeDocument/2006/relationships" r:embed="rId1"/>
          <a:stretch>
            <a:fillRect/>
          </a:stretch>
        </a:blipFill>
      </dgm:spPr>
      <dgm:t>
        <a:bodyPr/>
        <a:lstStyle/>
        <a:p>
          <a:endParaRPr lang="es-MX"/>
        </a:p>
      </dgm:t>
    </dgm:pt>
    <dgm:pt modelId="{3CA7A6DD-78D3-4DD6-BF5F-559059C4765B}" type="pres">
      <dgm:prSet presAssocID="{574047B4-EEC9-48F0-86A7-555708B2A3EB}" presName="rect2" presStyleLbl="trBgShp" presStyleIdx="0" presStyleCnt="1" custLinFactNeighborX="2288" custLinFactNeighborY="25204">
        <dgm:presLayoutVars>
          <dgm:bulletEnabled val="1"/>
        </dgm:presLayoutVars>
      </dgm:prSet>
      <dgm:spPr/>
      <dgm:t>
        <a:bodyPr/>
        <a:lstStyle/>
        <a:p>
          <a:endParaRPr lang="es-MX"/>
        </a:p>
      </dgm:t>
    </dgm:pt>
  </dgm:ptLst>
  <dgm:cxnLst>
    <dgm:cxn modelId="{9CCB4836-1897-4EFD-BD6F-1D7B134A1603}" type="presOf" srcId="{574047B4-EEC9-48F0-86A7-555708B2A3EB}" destId="{3CA7A6DD-78D3-4DD6-BF5F-559059C4765B}" srcOrd="0" destOrd="0" presId="urn:microsoft.com/office/officeart/2008/layout/BendingPictureSemiTransparentText"/>
    <dgm:cxn modelId="{D8B05CED-1258-47E2-B79D-B89BD059BFFA}" srcId="{9C001885-92A4-4FC1-A362-8050FF541B4E}" destId="{574047B4-EEC9-48F0-86A7-555708B2A3EB}" srcOrd="0" destOrd="0" parTransId="{ED975C40-BC7F-4ADA-A774-89ECE7A8932E}" sibTransId="{C5E7D35F-9991-4313-A586-719D9B57A8D5}"/>
    <dgm:cxn modelId="{B2565B0C-CCE7-41A3-9DD9-6788C005B953}" type="presOf" srcId="{9C001885-92A4-4FC1-A362-8050FF541B4E}" destId="{E0E4B572-F016-4DD3-9CB4-6F308B9E356E}" srcOrd="0" destOrd="0" presId="urn:microsoft.com/office/officeart/2008/layout/BendingPictureSemiTransparentText"/>
    <dgm:cxn modelId="{2DCF1BB0-24DE-4CB7-B012-353D47092A2A}" type="presParOf" srcId="{E0E4B572-F016-4DD3-9CB4-6F308B9E356E}" destId="{117726A6-2C24-414B-B6C2-3D0710BB75AC}" srcOrd="0" destOrd="0" presId="urn:microsoft.com/office/officeart/2008/layout/BendingPictureSemiTransparentText"/>
    <dgm:cxn modelId="{6619FFB4-2352-4975-A463-0A442452BBED}" type="presParOf" srcId="{117726A6-2C24-414B-B6C2-3D0710BB75AC}" destId="{7D173AE2-21EB-480F-865E-A78A23162AE1}" srcOrd="0" destOrd="0" presId="urn:microsoft.com/office/officeart/2008/layout/BendingPictureSemiTransparentText"/>
    <dgm:cxn modelId="{A0A0F45F-0830-49CC-B149-326D5B200FD0}" type="presParOf" srcId="{117726A6-2C24-414B-B6C2-3D0710BB75AC}" destId="{3CA7A6DD-78D3-4DD6-BF5F-559059C4765B}" srcOrd="1" destOrd="0" presId="urn:microsoft.com/office/officeart/2008/layout/BendingPictureSemiTransparentTex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4A2DB-853A-4607-B165-621CE32E4159}">
      <dsp:nvSpPr>
        <dsp:cNvPr id="0" name=""/>
        <dsp:cNvSpPr/>
      </dsp:nvSpPr>
      <dsp:spPr>
        <a:xfrm>
          <a:off x="193216" y="3932"/>
          <a:ext cx="2688404" cy="2304281"/>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762BB004-C491-4A2C-9501-808918A50B8E}">
      <dsp:nvSpPr>
        <dsp:cNvPr id="0" name=""/>
        <dsp:cNvSpPr/>
      </dsp:nvSpPr>
      <dsp:spPr>
        <a:xfrm>
          <a:off x="193216" y="1752398"/>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MX" sz="1600" kern="1200" dirty="0" smtClean="0">
              <a:solidFill>
                <a:sysClr val="window" lastClr="FFFFFF">
                  <a:hueOff val="0"/>
                  <a:satOff val="0"/>
                  <a:lumOff val="0"/>
                  <a:alphaOff val="0"/>
                </a:sysClr>
              </a:solidFill>
              <a:latin typeface="Calibri" panose="020F0502020204030204"/>
              <a:ea typeface="+mn-ea"/>
              <a:cs typeface="+mn-cs"/>
            </a:rPr>
            <a:t>Capacitacion constante</a:t>
          </a:r>
          <a:endParaRPr lang="es-MX" sz="1600" kern="1200" dirty="0">
            <a:solidFill>
              <a:sysClr val="window" lastClr="FFFFFF">
                <a:hueOff val="0"/>
                <a:satOff val="0"/>
                <a:lumOff val="0"/>
                <a:alphaOff val="0"/>
              </a:sysClr>
            </a:solidFill>
            <a:latin typeface="Calibri" panose="020F0502020204030204"/>
            <a:ea typeface="+mn-ea"/>
            <a:cs typeface="+mn-cs"/>
          </a:endParaRPr>
        </a:p>
      </dsp:txBody>
      <dsp:txXfrm>
        <a:off x="193216" y="1752398"/>
        <a:ext cx="2688404" cy="553027"/>
      </dsp:txXfrm>
    </dsp:sp>
    <dsp:sp modelId="{8A6FDBB3-A88F-40F1-B6F5-AE1E886F73A7}">
      <dsp:nvSpPr>
        <dsp:cNvPr id="0" name=""/>
        <dsp:cNvSpPr/>
      </dsp:nvSpPr>
      <dsp:spPr>
        <a:xfrm>
          <a:off x="3155830" y="3932"/>
          <a:ext cx="2688404" cy="2304281"/>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AB4A15E5-722C-443B-A462-AB50A8B950BD}">
      <dsp:nvSpPr>
        <dsp:cNvPr id="0" name=""/>
        <dsp:cNvSpPr/>
      </dsp:nvSpPr>
      <dsp:spPr>
        <a:xfrm>
          <a:off x="3155830" y="1752398"/>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MX" sz="1600" kern="1200" dirty="0" smtClean="0">
              <a:solidFill>
                <a:sysClr val="window" lastClr="FFFFFF">
                  <a:hueOff val="0"/>
                  <a:satOff val="0"/>
                  <a:lumOff val="0"/>
                  <a:alphaOff val="0"/>
                </a:sysClr>
              </a:solidFill>
              <a:latin typeface="Calibri" panose="020F0502020204030204"/>
              <a:ea typeface="+mn-ea"/>
              <a:cs typeface="+mn-cs"/>
            </a:rPr>
            <a:t>Programas de Desarrollo de Talento</a:t>
          </a:r>
          <a:endParaRPr lang="es-MX" sz="1600" kern="1200" dirty="0">
            <a:solidFill>
              <a:sysClr val="window" lastClr="FFFFFF">
                <a:hueOff val="0"/>
                <a:satOff val="0"/>
                <a:lumOff val="0"/>
                <a:alphaOff val="0"/>
              </a:sysClr>
            </a:solidFill>
            <a:latin typeface="Calibri" panose="020F0502020204030204"/>
            <a:ea typeface="+mn-ea"/>
            <a:cs typeface="+mn-cs"/>
          </a:endParaRPr>
        </a:p>
      </dsp:txBody>
      <dsp:txXfrm>
        <a:off x="3155830" y="1752398"/>
        <a:ext cx="2688404" cy="553027"/>
      </dsp:txXfrm>
    </dsp:sp>
    <dsp:sp modelId="{17B97624-099A-4647-9726-8EBE1214FF5A}">
      <dsp:nvSpPr>
        <dsp:cNvPr id="0" name=""/>
        <dsp:cNvSpPr/>
      </dsp:nvSpPr>
      <dsp:spPr>
        <a:xfrm>
          <a:off x="6118444" y="3932"/>
          <a:ext cx="2688404" cy="2304281"/>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C816280A-5C2D-4ABF-9076-876DAD61F0C2}">
      <dsp:nvSpPr>
        <dsp:cNvPr id="0" name=""/>
        <dsp:cNvSpPr/>
      </dsp:nvSpPr>
      <dsp:spPr>
        <a:xfrm>
          <a:off x="6118444" y="1752398"/>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MX" sz="1600" kern="1200" dirty="0" smtClean="0">
              <a:solidFill>
                <a:sysClr val="window" lastClr="FFFFFF">
                  <a:hueOff val="0"/>
                  <a:satOff val="0"/>
                  <a:lumOff val="0"/>
                  <a:alphaOff val="0"/>
                </a:sysClr>
              </a:solidFill>
              <a:latin typeface="Calibri" panose="020F0502020204030204"/>
              <a:ea typeface="+mn-ea"/>
              <a:cs typeface="+mn-cs"/>
            </a:rPr>
            <a:t>Plan de Crecimiento</a:t>
          </a:r>
          <a:endParaRPr lang="es-MX" sz="1600" kern="1200" dirty="0">
            <a:solidFill>
              <a:sysClr val="window" lastClr="FFFFFF">
                <a:hueOff val="0"/>
                <a:satOff val="0"/>
                <a:lumOff val="0"/>
                <a:alphaOff val="0"/>
              </a:sysClr>
            </a:solidFill>
            <a:latin typeface="Calibri" panose="020F0502020204030204"/>
            <a:ea typeface="+mn-ea"/>
            <a:cs typeface="+mn-cs"/>
          </a:endParaRPr>
        </a:p>
      </dsp:txBody>
      <dsp:txXfrm>
        <a:off x="6118444" y="1752398"/>
        <a:ext cx="2688404" cy="553027"/>
      </dsp:txXfrm>
    </dsp:sp>
    <dsp:sp modelId="{ED1C9F34-25B0-4DAE-A6C6-BEC22E792E3B}">
      <dsp:nvSpPr>
        <dsp:cNvPr id="0" name=""/>
        <dsp:cNvSpPr/>
      </dsp:nvSpPr>
      <dsp:spPr>
        <a:xfrm>
          <a:off x="193216" y="2577053"/>
          <a:ext cx="2688404" cy="2304281"/>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D975A1B2-A5D6-405D-9ECF-5043E3CD6A10}">
      <dsp:nvSpPr>
        <dsp:cNvPr id="0" name=""/>
        <dsp:cNvSpPr/>
      </dsp:nvSpPr>
      <dsp:spPr>
        <a:xfrm>
          <a:off x="193216" y="4325520"/>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MX" sz="1600" kern="1200" dirty="0" smtClean="0">
              <a:solidFill>
                <a:sysClr val="window" lastClr="FFFFFF">
                  <a:hueOff val="0"/>
                  <a:satOff val="0"/>
                  <a:lumOff val="0"/>
                  <a:alphaOff val="0"/>
                </a:sysClr>
              </a:solidFill>
              <a:latin typeface="Calibri" panose="020F0502020204030204"/>
              <a:ea typeface="+mn-ea"/>
              <a:cs typeface="+mn-cs"/>
            </a:rPr>
            <a:t>Reconocimiento por tu desempeño y trayectoria</a:t>
          </a:r>
          <a:endParaRPr lang="es-MX" sz="1600" kern="1200" dirty="0">
            <a:solidFill>
              <a:sysClr val="window" lastClr="FFFFFF">
                <a:hueOff val="0"/>
                <a:satOff val="0"/>
                <a:lumOff val="0"/>
                <a:alphaOff val="0"/>
              </a:sysClr>
            </a:solidFill>
            <a:latin typeface="Calibri" panose="020F0502020204030204"/>
            <a:ea typeface="+mn-ea"/>
            <a:cs typeface="+mn-cs"/>
          </a:endParaRPr>
        </a:p>
      </dsp:txBody>
      <dsp:txXfrm>
        <a:off x="193216" y="4325520"/>
        <a:ext cx="2688404" cy="553027"/>
      </dsp:txXfrm>
    </dsp:sp>
    <dsp:sp modelId="{CA73EDD6-8497-4C32-BB20-BE002EEEA19C}">
      <dsp:nvSpPr>
        <dsp:cNvPr id="0" name=""/>
        <dsp:cNvSpPr/>
      </dsp:nvSpPr>
      <dsp:spPr>
        <a:xfrm>
          <a:off x="3155830" y="2577053"/>
          <a:ext cx="2688404" cy="2304281"/>
        </a:xfrm>
        <a:prstGeom prst="rect">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0">
          <a:scrgbClr r="0" g="0" b="0"/>
        </a:effectRef>
        <a:fontRef idx="minor"/>
      </dsp:style>
    </dsp:sp>
    <dsp:sp modelId="{6228395B-768D-47DB-86BB-A5A09DCFB68E}">
      <dsp:nvSpPr>
        <dsp:cNvPr id="0" name=""/>
        <dsp:cNvSpPr/>
      </dsp:nvSpPr>
      <dsp:spPr>
        <a:xfrm>
          <a:off x="3155830" y="4325520"/>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MX" sz="1600" kern="1200" dirty="0" smtClean="0">
              <a:solidFill>
                <a:sysClr val="window" lastClr="FFFFFF">
                  <a:hueOff val="0"/>
                  <a:satOff val="0"/>
                  <a:lumOff val="0"/>
                  <a:alphaOff val="0"/>
                </a:sysClr>
              </a:solidFill>
              <a:latin typeface="Calibri" panose="020F0502020204030204"/>
              <a:ea typeface="+mn-ea"/>
              <a:cs typeface="+mn-cs"/>
            </a:rPr>
            <a:t>Relaciones laborales Sanas</a:t>
          </a:r>
          <a:endParaRPr lang="es-MX" sz="1600" kern="1200" dirty="0">
            <a:solidFill>
              <a:sysClr val="window" lastClr="FFFFFF">
                <a:hueOff val="0"/>
                <a:satOff val="0"/>
                <a:lumOff val="0"/>
                <a:alphaOff val="0"/>
              </a:sysClr>
            </a:solidFill>
            <a:latin typeface="Calibri" panose="020F0502020204030204"/>
            <a:ea typeface="+mn-ea"/>
            <a:cs typeface="+mn-cs"/>
          </a:endParaRPr>
        </a:p>
      </dsp:txBody>
      <dsp:txXfrm>
        <a:off x="3155830" y="4325520"/>
        <a:ext cx="2688404" cy="553027"/>
      </dsp:txXfrm>
    </dsp:sp>
    <dsp:sp modelId="{F6FB5BCE-36B8-4413-B4E4-D6D3EB25F934}">
      <dsp:nvSpPr>
        <dsp:cNvPr id="0" name=""/>
        <dsp:cNvSpPr/>
      </dsp:nvSpPr>
      <dsp:spPr>
        <a:xfrm>
          <a:off x="6118444" y="2577053"/>
          <a:ext cx="2688404" cy="2304281"/>
        </a:xfrm>
        <a:prstGeom prst="rect">
          <a:avLst/>
        </a:prstGeom>
        <a:blipFill rotWithShape="1">
          <a:blip xmlns:r="http://schemas.openxmlformats.org/officeDocument/2006/relationships" r:embed="rId6"/>
          <a:stretch>
            <a:fillRect/>
          </a:stretch>
        </a:blipFill>
        <a:ln>
          <a:noFill/>
        </a:ln>
        <a:effectLst/>
      </dsp:spPr>
      <dsp:style>
        <a:lnRef idx="0">
          <a:scrgbClr r="0" g="0" b="0"/>
        </a:lnRef>
        <a:fillRef idx="1">
          <a:scrgbClr r="0" g="0" b="0"/>
        </a:fillRef>
        <a:effectRef idx="0">
          <a:scrgbClr r="0" g="0" b="0"/>
        </a:effectRef>
        <a:fontRef idx="minor"/>
      </dsp:style>
    </dsp:sp>
    <dsp:sp modelId="{F799C71A-A4EE-4AD0-BB34-995A20F55DE5}">
      <dsp:nvSpPr>
        <dsp:cNvPr id="0" name=""/>
        <dsp:cNvSpPr/>
      </dsp:nvSpPr>
      <dsp:spPr>
        <a:xfrm>
          <a:off x="6118444" y="4325520"/>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s-MX" sz="1600" kern="1200" dirty="0" smtClean="0">
              <a:solidFill>
                <a:sysClr val="window" lastClr="FFFFFF">
                  <a:hueOff val="0"/>
                  <a:satOff val="0"/>
                  <a:lumOff val="0"/>
                  <a:alphaOff val="0"/>
                </a:sysClr>
              </a:solidFill>
              <a:latin typeface="Calibri" panose="020F0502020204030204"/>
              <a:ea typeface="+mn-ea"/>
              <a:cs typeface="+mn-cs"/>
            </a:rPr>
            <a:t>Balance Trabajo - Familia</a:t>
          </a:r>
          <a:endParaRPr lang="es-MX" sz="1600" kern="1200" dirty="0">
            <a:solidFill>
              <a:sysClr val="window" lastClr="FFFFFF">
                <a:hueOff val="0"/>
                <a:satOff val="0"/>
                <a:lumOff val="0"/>
                <a:alphaOff val="0"/>
              </a:sysClr>
            </a:solidFill>
            <a:latin typeface="Calibri" panose="020F0502020204030204"/>
            <a:ea typeface="+mn-ea"/>
            <a:cs typeface="+mn-cs"/>
          </a:endParaRPr>
        </a:p>
      </dsp:txBody>
      <dsp:txXfrm>
        <a:off x="6118444" y="4325520"/>
        <a:ext cx="2688404" cy="553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4A2DB-853A-4607-B165-621CE32E4159}">
      <dsp:nvSpPr>
        <dsp:cNvPr id="0" name=""/>
        <dsp:cNvSpPr/>
      </dsp:nvSpPr>
      <dsp:spPr>
        <a:xfrm>
          <a:off x="193216" y="3932"/>
          <a:ext cx="2688404" cy="2304281"/>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762BB004-C491-4A2C-9501-808918A50B8E}">
      <dsp:nvSpPr>
        <dsp:cNvPr id="0" name=""/>
        <dsp:cNvSpPr/>
      </dsp:nvSpPr>
      <dsp:spPr>
        <a:xfrm>
          <a:off x="193216" y="1752398"/>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s-MX" sz="1500" kern="1200" dirty="0" smtClean="0">
              <a:solidFill>
                <a:sysClr val="window" lastClr="FFFFFF">
                  <a:hueOff val="0"/>
                  <a:satOff val="0"/>
                  <a:lumOff val="0"/>
                  <a:alphaOff val="0"/>
                </a:sysClr>
              </a:solidFill>
              <a:latin typeface="Calibri" panose="020F0502020204030204"/>
              <a:ea typeface="+mn-ea"/>
              <a:cs typeface="+mn-cs"/>
            </a:rPr>
            <a:t>Orientación Médica, Nutricional, Psicológica y Pediátrica. </a:t>
          </a:r>
          <a:endParaRPr lang="es-MX" sz="1500" kern="1200" dirty="0">
            <a:solidFill>
              <a:sysClr val="window" lastClr="FFFFFF">
                <a:hueOff val="0"/>
                <a:satOff val="0"/>
                <a:lumOff val="0"/>
                <a:alphaOff val="0"/>
              </a:sysClr>
            </a:solidFill>
            <a:latin typeface="Calibri" panose="020F0502020204030204"/>
            <a:ea typeface="+mn-ea"/>
            <a:cs typeface="+mn-cs"/>
          </a:endParaRPr>
        </a:p>
      </dsp:txBody>
      <dsp:txXfrm>
        <a:off x="193216" y="1752398"/>
        <a:ext cx="2688404" cy="553027"/>
      </dsp:txXfrm>
    </dsp:sp>
    <dsp:sp modelId="{8A6FDBB3-A88F-40F1-B6F5-AE1E886F73A7}">
      <dsp:nvSpPr>
        <dsp:cNvPr id="0" name=""/>
        <dsp:cNvSpPr/>
      </dsp:nvSpPr>
      <dsp:spPr>
        <a:xfrm>
          <a:off x="3155830" y="3932"/>
          <a:ext cx="2688404" cy="2304281"/>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AB4A15E5-722C-443B-A462-AB50A8B950BD}">
      <dsp:nvSpPr>
        <dsp:cNvPr id="0" name=""/>
        <dsp:cNvSpPr/>
      </dsp:nvSpPr>
      <dsp:spPr>
        <a:xfrm>
          <a:off x="3155830" y="1752398"/>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s-MX" sz="1500" kern="1200" dirty="0" smtClean="0">
              <a:solidFill>
                <a:sysClr val="window" lastClr="FFFFFF">
                  <a:hueOff val="0"/>
                  <a:satOff val="0"/>
                  <a:lumOff val="0"/>
                  <a:alphaOff val="0"/>
                </a:sysClr>
              </a:solidFill>
              <a:latin typeface="Calibri" panose="020F0502020204030204"/>
              <a:ea typeface="+mn-ea"/>
              <a:cs typeface="+mn-cs"/>
            </a:rPr>
            <a:t>Seguro Social</a:t>
          </a:r>
          <a:endParaRPr lang="es-MX" sz="1500" kern="1200" dirty="0">
            <a:solidFill>
              <a:sysClr val="window" lastClr="FFFFFF">
                <a:hueOff val="0"/>
                <a:satOff val="0"/>
                <a:lumOff val="0"/>
                <a:alphaOff val="0"/>
              </a:sysClr>
            </a:solidFill>
            <a:latin typeface="Calibri" panose="020F0502020204030204"/>
            <a:ea typeface="+mn-ea"/>
            <a:cs typeface="+mn-cs"/>
          </a:endParaRPr>
        </a:p>
      </dsp:txBody>
      <dsp:txXfrm>
        <a:off x="3155830" y="1752398"/>
        <a:ext cx="2688404" cy="553027"/>
      </dsp:txXfrm>
    </dsp:sp>
    <dsp:sp modelId="{17B97624-099A-4647-9726-8EBE1214FF5A}">
      <dsp:nvSpPr>
        <dsp:cNvPr id="0" name=""/>
        <dsp:cNvSpPr/>
      </dsp:nvSpPr>
      <dsp:spPr>
        <a:xfrm>
          <a:off x="6118444" y="3932"/>
          <a:ext cx="2688404" cy="2304281"/>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C816280A-5C2D-4ABF-9076-876DAD61F0C2}">
      <dsp:nvSpPr>
        <dsp:cNvPr id="0" name=""/>
        <dsp:cNvSpPr/>
      </dsp:nvSpPr>
      <dsp:spPr>
        <a:xfrm>
          <a:off x="6118444" y="1752398"/>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s-MX" sz="1500" kern="1200" dirty="0" smtClean="0">
              <a:solidFill>
                <a:sysClr val="window" lastClr="FFFFFF">
                  <a:hueOff val="0"/>
                  <a:satOff val="0"/>
                  <a:lumOff val="0"/>
                  <a:alphaOff val="0"/>
                </a:sysClr>
              </a:solidFill>
              <a:latin typeface="Calibri" panose="020F0502020204030204"/>
              <a:ea typeface="+mn-ea"/>
              <a:cs typeface="+mn-cs"/>
            </a:rPr>
            <a:t>Aguinaldo</a:t>
          </a:r>
          <a:endParaRPr lang="es-MX" sz="1500" kern="1200" dirty="0">
            <a:solidFill>
              <a:sysClr val="window" lastClr="FFFFFF">
                <a:hueOff val="0"/>
                <a:satOff val="0"/>
                <a:lumOff val="0"/>
                <a:alphaOff val="0"/>
              </a:sysClr>
            </a:solidFill>
            <a:latin typeface="Calibri" panose="020F0502020204030204"/>
            <a:ea typeface="+mn-ea"/>
            <a:cs typeface="+mn-cs"/>
          </a:endParaRPr>
        </a:p>
      </dsp:txBody>
      <dsp:txXfrm>
        <a:off x="6118444" y="1752398"/>
        <a:ext cx="2688404" cy="553027"/>
      </dsp:txXfrm>
    </dsp:sp>
    <dsp:sp modelId="{ED1C9F34-25B0-4DAE-A6C6-BEC22E792E3B}">
      <dsp:nvSpPr>
        <dsp:cNvPr id="0" name=""/>
        <dsp:cNvSpPr/>
      </dsp:nvSpPr>
      <dsp:spPr>
        <a:xfrm>
          <a:off x="193216" y="2577053"/>
          <a:ext cx="2688404" cy="2304281"/>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D975A1B2-A5D6-405D-9ECF-5043E3CD6A10}">
      <dsp:nvSpPr>
        <dsp:cNvPr id="0" name=""/>
        <dsp:cNvSpPr/>
      </dsp:nvSpPr>
      <dsp:spPr>
        <a:xfrm>
          <a:off x="193216" y="4325520"/>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s-MX" sz="1500" kern="1200" dirty="0" smtClean="0">
              <a:solidFill>
                <a:sysClr val="window" lastClr="FFFFFF">
                  <a:hueOff val="0"/>
                  <a:satOff val="0"/>
                  <a:lumOff val="0"/>
                  <a:alphaOff val="0"/>
                </a:sysClr>
              </a:solidFill>
              <a:latin typeface="Calibri" panose="020F0502020204030204"/>
              <a:ea typeface="+mn-ea"/>
              <a:cs typeface="+mn-cs"/>
            </a:rPr>
            <a:t>Aportaciones a Infonavit</a:t>
          </a:r>
          <a:endParaRPr lang="es-MX" sz="1500" kern="1200" dirty="0">
            <a:solidFill>
              <a:sysClr val="window" lastClr="FFFFFF">
                <a:hueOff val="0"/>
                <a:satOff val="0"/>
                <a:lumOff val="0"/>
                <a:alphaOff val="0"/>
              </a:sysClr>
            </a:solidFill>
            <a:latin typeface="Calibri" panose="020F0502020204030204"/>
            <a:ea typeface="+mn-ea"/>
            <a:cs typeface="+mn-cs"/>
          </a:endParaRPr>
        </a:p>
      </dsp:txBody>
      <dsp:txXfrm>
        <a:off x="193216" y="4325520"/>
        <a:ext cx="2688404" cy="553027"/>
      </dsp:txXfrm>
    </dsp:sp>
    <dsp:sp modelId="{CA73EDD6-8497-4C32-BB20-BE002EEEA19C}">
      <dsp:nvSpPr>
        <dsp:cNvPr id="0" name=""/>
        <dsp:cNvSpPr/>
      </dsp:nvSpPr>
      <dsp:spPr>
        <a:xfrm>
          <a:off x="3155830" y="2577053"/>
          <a:ext cx="2688404" cy="2304281"/>
        </a:xfrm>
        <a:prstGeom prst="rect">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0">
          <a:scrgbClr r="0" g="0" b="0"/>
        </a:effectRef>
        <a:fontRef idx="minor"/>
      </dsp:style>
    </dsp:sp>
    <dsp:sp modelId="{6228395B-768D-47DB-86BB-A5A09DCFB68E}">
      <dsp:nvSpPr>
        <dsp:cNvPr id="0" name=""/>
        <dsp:cNvSpPr/>
      </dsp:nvSpPr>
      <dsp:spPr>
        <a:xfrm>
          <a:off x="3155830" y="4325520"/>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s-MX" sz="1500" kern="1200" dirty="0" smtClean="0">
              <a:solidFill>
                <a:sysClr val="window" lastClr="FFFFFF">
                  <a:hueOff val="0"/>
                  <a:satOff val="0"/>
                  <a:lumOff val="0"/>
                  <a:alphaOff val="0"/>
                </a:sysClr>
              </a:solidFill>
              <a:latin typeface="Calibri" panose="020F0502020204030204"/>
              <a:ea typeface="+mn-ea"/>
              <a:cs typeface="+mn-cs"/>
            </a:rPr>
            <a:t>Vacaciones</a:t>
          </a:r>
          <a:endParaRPr lang="es-MX" sz="1500" kern="1200" dirty="0">
            <a:solidFill>
              <a:sysClr val="window" lastClr="FFFFFF">
                <a:hueOff val="0"/>
                <a:satOff val="0"/>
                <a:lumOff val="0"/>
                <a:alphaOff val="0"/>
              </a:sysClr>
            </a:solidFill>
            <a:latin typeface="Calibri" panose="020F0502020204030204"/>
            <a:ea typeface="+mn-ea"/>
            <a:cs typeface="+mn-cs"/>
          </a:endParaRPr>
        </a:p>
      </dsp:txBody>
      <dsp:txXfrm>
        <a:off x="3155830" y="4325520"/>
        <a:ext cx="2688404" cy="553027"/>
      </dsp:txXfrm>
    </dsp:sp>
    <dsp:sp modelId="{F6FB5BCE-36B8-4413-B4E4-D6D3EB25F934}">
      <dsp:nvSpPr>
        <dsp:cNvPr id="0" name=""/>
        <dsp:cNvSpPr/>
      </dsp:nvSpPr>
      <dsp:spPr>
        <a:xfrm>
          <a:off x="6118444" y="2577053"/>
          <a:ext cx="2688404" cy="2304281"/>
        </a:xfrm>
        <a:prstGeom prst="rect">
          <a:avLst/>
        </a:prstGeom>
        <a:blipFill rotWithShape="1">
          <a:blip xmlns:r="http://schemas.openxmlformats.org/officeDocument/2006/relationships" r:embed="rId6"/>
          <a:stretch>
            <a:fillRect/>
          </a:stretch>
        </a:blipFill>
        <a:ln>
          <a:noFill/>
        </a:ln>
        <a:effectLst/>
      </dsp:spPr>
      <dsp:style>
        <a:lnRef idx="0">
          <a:scrgbClr r="0" g="0" b="0"/>
        </a:lnRef>
        <a:fillRef idx="1">
          <a:scrgbClr r="0" g="0" b="0"/>
        </a:fillRef>
        <a:effectRef idx="0">
          <a:scrgbClr r="0" g="0" b="0"/>
        </a:effectRef>
        <a:fontRef idx="minor"/>
      </dsp:style>
    </dsp:sp>
    <dsp:sp modelId="{F799C71A-A4EE-4AD0-BB34-995A20F55DE5}">
      <dsp:nvSpPr>
        <dsp:cNvPr id="0" name=""/>
        <dsp:cNvSpPr/>
      </dsp:nvSpPr>
      <dsp:spPr>
        <a:xfrm>
          <a:off x="6118444" y="4325520"/>
          <a:ext cx="2688404" cy="553027"/>
        </a:xfrm>
        <a:prstGeom prst="rect">
          <a:avLst/>
        </a:prstGeom>
        <a:solidFill>
          <a:srgbClr val="0057B0">
            <a:alpha val="94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s-MX" sz="1500" kern="1200" dirty="0" smtClean="0">
              <a:solidFill>
                <a:sysClr val="window" lastClr="FFFFFF">
                  <a:hueOff val="0"/>
                  <a:satOff val="0"/>
                  <a:lumOff val="0"/>
                  <a:alphaOff val="0"/>
                </a:sysClr>
              </a:solidFill>
              <a:latin typeface="Calibri" panose="020F0502020204030204"/>
              <a:ea typeface="+mn-ea"/>
              <a:cs typeface="+mn-cs"/>
            </a:rPr>
            <a:t>Periodo de lactancia, Días de Paternidad</a:t>
          </a:r>
          <a:endParaRPr lang="es-MX" sz="1500" kern="1200" dirty="0">
            <a:solidFill>
              <a:sysClr val="window" lastClr="FFFFFF">
                <a:hueOff val="0"/>
                <a:satOff val="0"/>
                <a:lumOff val="0"/>
                <a:alphaOff val="0"/>
              </a:sysClr>
            </a:solidFill>
            <a:latin typeface="Calibri" panose="020F0502020204030204"/>
            <a:ea typeface="+mn-ea"/>
            <a:cs typeface="+mn-cs"/>
          </a:endParaRPr>
        </a:p>
      </dsp:txBody>
      <dsp:txXfrm>
        <a:off x="6118444" y="4325520"/>
        <a:ext cx="2688404" cy="5530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73AE2-21EB-480F-865E-A78A23162AE1}">
      <dsp:nvSpPr>
        <dsp:cNvPr id="0" name=""/>
        <dsp:cNvSpPr/>
      </dsp:nvSpPr>
      <dsp:spPr>
        <a:xfrm>
          <a:off x="124663" y="1887"/>
          <a:ext cx="2252916" cy="1931016"/>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3CA7A6DD-78D3-4DD6-BF5F-559059C4765B}">
      <dsp:nvSpPr>
        <dsp:cNvPr id="0" name=""/>
        <dsp:cNvSpPr/>
      </dsp:nvSpPr>
      <dsp:spPr>
        <a:xfrm>
          <a:off x="113878" y="1469460"/>
          <a:ext cx="2252916" cy="463443"/>
        </a:xfrm>
        <a:prstGeom prst="rect">
          <a:avLst/>
        </a:prstGeom>
        <a:solidFill>
          <a:schemeClr val="accent1">
            <a:tint val="50000"/>
            <a:hueOff val="0"/>
            <a:satOff val="0"/>
            <a:lumOff val="0"/>
            <a:alpha val="94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solidFill>
                <a:schemeClr val="tx1">
                  <a:lumMod val="95000"/>
                  <a:lumOff val="5000"/>
                </a:schemeClr>
              </a:solidFill>
            </a:rPr>
            <a:t>Permisos sin goce de sueldo</a:t>
          </a:r>
          <a:endParaRPr lang="es-MX" sz="1800" kern="1200" dirty="0">
            <a:solidFill>
              <a:schemeClr val="tx1">
                <a:lumMod val="95000"/>
                <a:lumOff val="5000"/>
              </a:schemeClr>
            </a:solidFill>
          </a:endParaRPr>
        </a:p>
      </dsp:txBody>
      <dsp:txXfrm>
        <a:off x="113878" y="1469460"/>
        <a:ext cx="2252916" cy="4634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73AE2-21EB-480F-865E-A78A23162AE1}">
      <dsp:nvSpPr>
        <dsp:cNvPr id="0" name=""/>
        <dsp:cNvSpPr/>
      </dsp:nvSpPr>
      <dsp:spPr>
        <a:xfrm>
          <a:off x="619" y="134524"/>
          <a:ext cx="2342580" cy="2007869"/>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3CA7A6DD-78D3-4DD6-BF5F-559059C4765B}">
      <dsp:nvSpPr>
        <dsp:cNvPr id="0" name=""/>
        <dsp:cNvSpPr/>
      </dsp:nvSpPr>
      <dsp:spPr>
        <a:xfrm>
          <a:off x="619" y="1662105"/>
          <a:ext cx="2342580" cy="481888"/>
        </a:xfrm>
        <a:prstGeom prst="rect">
          <a:avLst/>
        </a:prstGeom>
        <a:solidFill>
          <a:schemeClr val="accent1">
            <a:tint val="50000"/>
            <a:hueOff val="0"/>
            <a:satOff val="0"/>
            <a:lumOff val="0"/>
            <a:alpha val="94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solidFill>
                <a:schemeClr val="tx1">
                  <a:lumMod val="95000"/>
                  <a:lumOff val="5000"/>
                </a:schemeClr>
              </a:solidFill>
            </a:rPr>
            <a:t>Apoyos económicos</a:t>
          </a:r>
          <a:endParaRPr lang="es-MX" sz="1800" kern="1200" dirty="0">
            <a:solidFill>
              <a:schemeClr val="tx1">
                <a:lumMod val="95000"/>
                <a:lumOff val="5000"/>
              </a:schemeClr>
            </a:solidFill>
          </a:endParaRPr>
        </a:p>
      </dsp:txBody>
      <dsp:txXfrm>
        <a:off x="619" y="1662105"/>
        <a:ext cx="2342580" cy="4818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173AE2-21EB-480F-865E-A78A23162AE1}">
      <dsp:nvSpPr>
        <dsp:cNvPr id="0" name=""/>
        <dsp:cNvSpPr/>
      </dsp:nvSpPr>
      <dsp:spPr>
        <a:xfrm>
          <a:off x="122460" y="0"/>
          <a:ext cx="2255119" cy="1932904"/>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3CA7A6DD-78D3-4DD6-BF5F-559059C4765B}">
      <dsp:nvSpPr>
        <dsp:cNvPr id="0" name=""/>
        <dsp:cNvSpPr/>
      </dsp:nvSpPr>
      <dsp:spPr>
        <a:xfrm>
          <a:off x="112827" y="1469007"/>
          <a:ext cx="2255119" cy="463896"/>
        </a:xfrm>
        <a:prstGeom prst="rect">
          <a:avLst/>
        </a:prstGeom>
        <a:solidFill>
          <a:schemeClr val="accent1">
            <a:tint val="50000"/>
            <a:hueOff val="0"/>
            <a:satOff val="0"/>
            <a:lumOff val="0"/>
            <a:alpha val="94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s-MX" sz="1800" kern="1200" dirty="0" smtClean="0">
              <a:solidFill>
                <a:schemeClr val="tx1">
                  <a:lumMod val="95000"/>
                  <a:lumOff val="5000"/>
                </a:schemeClr>
              </a:solidFill>
            </a:rPr>
            <a:t>Fondo de ahorro</a:t>
          </a:r>
          <a:endParaRPr lang="es-MX" sz="1800" kern="1200" dirty="0">
            <a:solidFill>
              <a:schemeClr val="tx1">
                <a:lumMod val="95000"/>
                <a:lumOff val="5000"/>
              </a:schemeClr>
            </a:solidFill>
          </a:endParaRPr>
        </a:p>
      </dsp:txBody>
      <dsp:txXfrm>
        <a:off x="112827" y="1469007"/>
        <a:ext cx="2255119" cy="46389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8406919F-C092-4722-BB0A-5A1B239833A2}" type="datetimeFigureOut">
              <a:rPr lang="es-MX" smtClean="0"/>
              <a:t>20/05/2023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1005303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406919F-C092-4722-BB0A-5A1B239833A2}" type="datetimeFigureOut">
              <a:rPr lang="es-MX" smtClean="0"/>
              <a:t>20/05/2023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274822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406919F-C092-4722-BB0A-5A1B239833A2}" type="datetimeFigureOut">
              <a:rPr lang="es-MX" smtClean="0"/>
              <a:t>20/05/2023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929679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406919F-C092-4722-BB0A-5A1B239833A2}" type="datetimeFigureOut">
              <a:rPr lang="es-MX" smtClean="0"/>
              <a:t>20/05/2023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179086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406919F-C092-4722-BB0A-5A1B239833A2}" type="datetimeFigureOut">
              <a:rPr lang="es-MX" smtClean="0"/>
              <a:t>20/05/2023</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646920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8406919F-C092-4722-BB0A-5A1B239833A2}" type="datetimeFigureOut">
              <a:rPr lang="es-MX" smtClean="0"/>
              <a:t>20/05/2023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2060342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8406919F-C092-4722-BB0A-5A1B239833A2}" type="datetimeFigureOut">
              <a:rPr lang="es-MX" smtClean="0"/>
              <a:t>20/05/2023</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4109732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8406919F-C092-4722-BB0A-5A1B239833A2}" type="datetimeFigureOut">
              <a:rPr lang="es-MX" smtClean="0"/>
              <a:t>20/05/2023</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1562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406919F-C092-4722-BB0A-5A1B239833A2}" type="datetimeFigureOut">
              <a:rPr lang="es-MX" smtClean="0"/>
              <a:t>20/05/2023</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423645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406919F-C092-4722-BB0A-5A1B239833A2}" type="datetimeFigureOut">
              <a:rPr lang="es-MX" smtClean="0"/>
              <a:t>20/05/2023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279182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406919F-C092-4722-BB0A-5A1B239833A2}" type="datetimeFigureOut">
              <a:rPr lang="es-MX" smtClean="0"/>
              <a:t>20/05/2023</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C86410D6-94DA-4431-AB1B-7F5D95B183BA}" type="slidenum">
              <a:rPr lang="es-MX" smtClean="0"/>
              <a:t>‹Nº›</a:t>
            </a:fld>
            <a:endParaRPr lang="es-MX"/>
          </a:p>
        </p:txBody>
      </p:sp>
    </p:spTree>
    <p:extLst>
      <p:ext uri="{BB962C8B-B14F-4D97-AF65-F5344CB8AC3E}">
        <p14:creationId xmlns:p14="http://schemas.microsoft.com/office/powerpoint/2010/main" val="2436591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6919F-C092-4722-BB0A-5A1B239833A2}" type="datetimeFigureOut">
              <a:rPr lang="es-MX" smtClean="0"/>
              <a:t>20/05/2023</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410D6-94DA-4431-AB1B-7F5D95B183BA}" type="slidenum">
              <a:rPr lang="es-MX" smtClean="0"/>
              <a:t>‹Nº›</a:t>
            </a:fld>
            <a:endParaRPr lang="es-MX"/>
          </a:p>
        </p:txBody>
      </p:sp>
    </p:spTree>
    <p:extLst>
      <p:ext uri="{BB962C8B-B14F-4D97-AF65-F5344CB8AC3E}">
        <p14:creationId xmlns:p14="http://schemas.microsoft.com/office/powerpoint/2010/main" val="1209736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25.png"/><Relationship Id="rId18" Type="http://schemas.microsoft.com/office/2007/relationships/diagramDrawing" Target="../diagrams/drawing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4.png"/><Relationship Id="rId17" Type="http://schemas.openxmlformats.org/officeDocument/2006/relationships/diagramColors" Target="../diagrams/colors5.xml"/><Relationship Id="rId2" Type="http://schemas.openxmlformats.org/officeDocument/2006/relationships/diagramData" Target="../diagrams/data3.xml"/><Relationship Id="rId16" Type="http://schemas.openxmlformats.org/officeDocument/2006/relationships/diagramQuickStyle" Target="../diagrams/quickStyle5.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Layout" Target="../diagrams/layout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55;p95"/>
          <p:cNvSpPr txBox="1">
            <a:spLocks/>
          </p:cNvSpPr>
          <p:nvPr/>
        </p:nvSpPr>
        <p:spPr>
          <a:xfrm>
            <a:off x="313551" y="4788916"/>
            <a:ext cx="7477228" cy="1143000"/>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buClr>
                <a:schemeClr val="dk1"/>
              </a:buClr>
              <a:buSzPts val="1800"/>
            </a:pPr>
            <a:r>
              <a:rPr lang="es-MX" sz="3600" b="1" dirty="0" smtClean="0">
                <a:solidFill>
                  <a:srgbClr val="0070C0"/>
                </a:solidFill>
                <a:latin typeface="Berlin Sans FB Demi" panose="020E0802020502020306" pitchFamily="34" charset="0"/>
              </a:rPr>
              <a:t>Eres importante para </a:t>
            </a:r>
            <a:endParaRPr lang="es-MX" sz="3600" b="1" dirty="0">
              <a:solidFill>
                <a:srgbClr val="0070C0"/>
              </a:solidFill>
              <a:latin typeface="Berlin Sans FB Demi" panose="020E0802020502020306" pitchFamily="34" charset="0"/>
            </a:endParaRPr>
          </a:p>
        </p:txBody>
      </p:sp>
      <p:pic>
        <p:nvPicPr>
          <p:cNvPr id="3" name="Google Shape;915;p117"/>
          <p:cNvPicPr preferRelativeResize="0"/>
          <p:nvPr/>
        </p:nvPicPr>
        <p:blipFill rotWithShape="1">
          <a:blip r:embed="rId3">
            <a:alphaModFix/>
          </a:blip>
          <a:srcRect/>
          <a:stretch/>
        </p:blipFill>
        <p:spPr>
          <a:xfrm>
            <a:off x="4934123" y="5547361"/>
            <a:ext cx="2856656" cy="1092484"/>
          </a:xfrm>
          <a:prstGeom prst="rect">
            <a:avLst/>
          </a:prstGeom>
          <a:noFill/>
          <a:ln>
            <a:noFill/>
          </a:ln>
        </p:spPr>
      </p:pic>
    </p:spTree>
    <p:extLst>
      <p:ext uri="{BB962C8B-B14F-4D97-AF65-F5344CB8AC3E}">
        <p14:creationId xmlns:p14="http://schemas.microsoft.com/office/powerpoint/2010/main" val="36629665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3435" b="5484"/>
          <a:stretch/>
        </p:blipFill>
        <p:spPr>
          <a:xfrm>
            <a:off x="5710161" y="2002561"/>
            <a:ext cx="2262139" cy="2314229"/>
          </a:xfrm>
          <a:prstGeom prst="rect">
            <a:avLst/>
          </a:prstGeom>
        </p:spPr>
      </p:pic>
      <p:sp>
        <p:nvSpPr>
          <p:cNvPr id="5" name="Recortar rectángulo de esquina sencilla 4"/>
          <p:cNvSpPr/>
          <p:nvPr/>
        </p:nvSpPr>
        <p:spPr>
          <a:xfrm rot="10800000">
            <a:off x="3270717" y="5119356"/>
            <a:ext cx="2269940" cy="267688"/>
          </a:xfrm>
          <a:prstGeom prst="snip1Rect">
            <a:avLst>
              <a:gd name="adj" fmla="val 5000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ortar rectángulo de esquina sencilla 5"/>
          <p:cNvSpPr/>
          <p:nvPr/>
        </p:nvSpPr>
        <p:spPr>
          <a:xfrm rot="10800000">
            <a:off x="683138" y="4286484"/>
            <a:ext cx="2392679" cy="282163"/>
          </a:xfrm>
          <a:prstGeom prst="snip1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140" y="1879823"/>
            <a:ext cx="2392679" cy="2392679"/>
          </a:xfrm>
          <a:prstGeom prst="rect">
            <a:avLst/>
          </a:prstGeom>
        </p:spPr>
      </p:pic>
      <p:sp>
        <p:nvSpPr>
          <p:cNvPr id="9" name="Rectángulo 8"/>
          <p:cNvSpPr/>
          <p:nvPr/>
        </p:nvSpPr>
        <p:spPr>
          <a:xfrm>
            <a:off x="683139" y="2654443"/>
            <a:ext cx="7354388" cy="6685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CuadroTexto 10"/>
          <p:cNvSpPr txBox="1"/>
          <p:nvPr/>
        </p:nvSpPr>
        <p:spPr>
          <a:xfrm>
            <a:off x="1265591" y="4286485"/>
            <a:ext cx="1858702" cy="276999"/>
          </a:xfrm>
          <a:prstGeom prst="rect">
            <a:avLst/>
          </a:prstGeom>
          <a:noFill/>
        </p:spPr>
        <p:txBody>
          <a:bodyPr wrap="square" rtlCol="0">
            <a:spAutoFit/>
          </a:bodyPr>
          <a:lstStyle/>
          <a:p>
            <a:r>
              <a:rPr lang="es-MX" sz="1200" b="1" dirty="0" smtClean="0"/>
              <a:t>AMONESTACIÓN VERBAL</a:t>
            </a:r>
            <a:endParaRPr lang="es-MX" sz="1200" b="1" dirty="0"/>
          </a:p>
        </p:txBody>
      </p:sp>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11657" r="22281"/>
          <a:stretch/>
        </p:blipFill>
        <p:spPr>
          <a:xfrm>
            <a:off x="3270717" y="2809328"/>
            <a:ext cx="2253343" cy="2269940"/>
          </a:xfrm>
          <a:prstGeom prst="rect">
            <a:avLst/>
          </a:prstGeom>
          <a:noFill/>
          <a:ln>
            <a:noFill/>
          </a:ln>
        </p:spPr>
      </p:pic>
      <p:sp>
        <p:nvSpPr>
          <p:cNvPr id="13" name="CuadroTexto 12"/>
          <p:cNvSpPr txBox="1"/>
          <p:nvPr/>
        </p:nvSpPr>
        <p:spPr>
          <a:xfrm>
            <a:off x="3771461" y="5119357"/>
            <a:ext cx="1817822" cy="276999"/>
          </a:xfrm>
          <a:prstGeom prst="rect">
            <a:avLst/>
          </a:prstGeom>
          <a:noFill/>
        </p:spPr>
        <p:txBody>
          <a:bodyPr wrap="square" rtlCol="0">
            <a:spAutoFit/>
          </a:bodyPr>
          <a:lstStyle/>
          <a:p>
            <a:r>
              <a:rPr lang="es-MX" sz="1200" b="1" dirty="0" smtClean="0"/>
              <a:t>AMONESTACIÓN ESCRITA</a:t>
            </a:r>
            <a:endParaRPr lang="es-MX" sz="1200" b="1" dirty="0"/>
          </a:p>
        </p:txBody>
      </p:sp>
      <p:sp>
        <p:nvSpPr>
          <p:cNvPr id="14" name="Recortar rectángulo de esquina sencilla 13"/>
          <p:cNvSpPr/>
          <p:nvPr/>
        </p:nvSpPr>
        <p:spPr>
          <a:xfrm rot="10800000">
            <a:off x="5718958" y="4312590"/>
            <a:ext cx="2269940" cy="491608"/>
          </a:xfrm>
          <a:prstGeom prst="snip1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CuadroTexto 14"/>
          <p:cNvSpPr txBox="1"/>
          <p:nvPr/>
        </p:nvSpPr>
        <p:spPr>
          <a:xfrm>
            <a:off x="6219702" y="4312591"/>
            <a:ext cx="1817822" cy="461665"/>
          </a:xfrm>
          <a:prstGeom prst="rect">
            <a:avLst/>
          </a:prstGeom>
          <a:noFill/>
        </p:spPr>
        <p:txBody>
          <a:bodyPr wrap="square" rtlCol="0">
            <a:spAutoFit/>
          </a:bodyPr>
          <a:lstStyle/>
          <a:p>
            <a:r>
              <a:rPr lang="es-MX" sz="1200" b="1" dirty="0" smtClean="0"/>
              <a:t>AMONESTACIÓN ESCRITA CON APERCIBIMIENTO</a:t>
            </a:r>
            <a:endParaRPr lang="es-MX" sz="1200" b="1" dirty="0"/>
          </a:p>
        </p:txBody>
      </p:sp>
      <p:sp>
        <p:nvSpPr>
          <p:cNvPr id="16" name="Rectángulo 15"/>
          <p:cNvSpPr/>
          <p:nvPr/>
        </p:nvSpPr>
        <p:spPr>
          <a:xfrm>
            <a:off x="523603" y="426361"/>
            <a:ext cx="9163594" cy="6685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3340" tIns="53340" rIns="53340" bIns="53340" numCol="1" spcCol="1270" anchor="b" anchorCtr="0">
            <a:noAutofit/>
          </a:bodyPr>
          <a:lstStyle/>
          <a:p>
            <a:pPr lvl="0" algn="just" defTabSz="622300">
              <a:lnSpc>
                <a:spcPct val="90000"/>
              </a:lnSpc>
              <a:spcBef>
                <a:spcPct val="0"/>
              </a:spcBef>
              <a:spcAft>
                <a:spcPct val="35000"/>
              </a:spcAft>
            </a:pPr>
            <a:r>
              <a:rPr lang="es-MX" sz="1400" kern="1200" dirty="0" smtClean="0">
                <a:solidFill>
                  <a:schemeClr val="tx1"/>
                </a:solidFill>
                <a:latin typeface="Arial" panose="020B0604020202020204" pitchFamily="34" charset="0"/>
                <a:cs typeface="Arial" panose="020B0604020202020204" pitchFamily="34" charset="0"/>
              </a:rPr>
              <a:t>Todos los trabajadores están obligados al cumplimiento del   Reglamento Interior de Trabajo y en caso de no hacer serán acreedores a las sanciones que procedan de acuerdo a la gravedad de la falta.</a:t>
            </a:r>
            <a:endParaRPr lang="es-MX" sz="1400" kern="1200" dirty="0">
              <a:solidFill>
                <a:schemeClr val="tx1"/>
              </a:solidFill>
              <a:latin typeface="Arial" panose="020B0604020202020204" pitchFamily="34" charset="0"/>
              <a:cs typeface="Arial" panose="020B0604020202020204" pitchFamily="34" charset="0"/>
            </a:endParaRPr>
          </a:p>
        </p:txBody>
      </p:sp>
      <p:sp>
        <p:nvSpPr>
          <p:cNvPr id="18" name="Recortar rectángulo de esquina sencilla 17"/>
          <p:cNvSpPr/>
          <p:nvPr/>
        </p:nvSpPr>
        <p:spPr>
          <a:xfrm rot="10800000">
            <a:off x="8552227" y="4904748"/>
            <a:ext cx="2269940" cy="491608"/>
          </a:xfrm>
          <a:prstGeom prst="snip1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CuadroTexto 18"/>
          <p:cNvSpPr txBox="1"/>
          <p:nvPr/>
        </p:nvSpPr>
        <p:spPr>
          <a:xfrm>
            <a:off x="9004345" y="4912271"/>
            <a:ext cx="1817822" cy="276999"/>
          </a:xfrm>
          <a:prstGeom prst="rect">
            <a:avLst/>
          </a:prstGeom>
          <a:noFill/>
        </p:spPr>
        <p:txBody>
          <a:bodyPr wrap="square" rtlCol="0">
            <a:spAutoFit/>
          </a:bodyPr>
          <a:lstStyle/>
          <a:p>
            <a:pPr algn="r"/>
            <a:r>
              <a:rPr lang="es-MX" sz="1200" b="1" dirty="0" smtClean="0"/>
              <a:t>RESCISIÓN LABORAL</a:t>
            </a:r>
            <a:endParaRPr lang="es-MX" sz="1200" b="1" dirty="0"/>
          </a:p>
        </p:txBody>
      </p:sp>
      <p:pic>
        <p:nvPicPr>
          <p:cNvPr id="3" name="Imagen 2"/>
          <p:cNvPicPr>
            <a:picLocks noChangeAspect="1"/>
          </p:cNvPicPr>
          <p:nvPr/>
        </p:nvPicPr>
        <p:blipFill rotWithShape="1">
          <a:blip r:embed="rId5"/>
          <a:srcRect l="11987" r="12913"/>
          <a:stretch/>
        </p:blipFill>
        <p:spPr>
          <a:xfrm>
            <a:off x="8473045" y="3692414"/>
            <a:ext cx="2300843" cy="1188140"/>
          </a:xfrm>
          <a:prstGeom prst="rect">
            <a:avLst/>
          </a:prstGeom>
        </p:spPr>
      </p:pic>
    </p:spTree>
    <p:extLst>
      <p:ext uri="{BB962C8B-B14F-4D97-AF65-F5344CB8AC3E}">
        <p14:creationId xmlns:p14="http://schemas.microsoft.com/office/powerpoint/2010/main" val="580531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p:cNvSpPr txBox="1"/>
          <p:nvPr/>
        </p:nvSpPr>
        <p:spPr>
          <a:xfrm>
            <a:off x="330200" y="431800"/>
            <a:ext cx="9279467" cy="1569660"/>
          </a:xfrm>
          <a:prstGeom prst="rect">
            <a:avLst/>
          </a:prstGeom>
          <a:noFill/>
        </p:spPr>
        <p:txBody>
          <a:bodyPr wrap="square" rtlCol="0">
            <a:spAutoFit/>
          </a:bodyPr>
          <a:lstStyle/>
          <a:p>
            <a:r>
              <a:rPr lang="es-MX" sz="2400" dirty="0" smtClean="0">
                <a:latin typeface="Berlin Sans FB Demi" panose="020E0802020502020306" pitchFamily="34" charset="0"/>
              </a:rPr>
              <a:t>Para Grupo Sánchez ustedes son parte fundamental en la Cadena del Suministro, por lo que queremos agradecer el compromiso que han tenido a pesar de las adversidades que hemos pasado. </a:t>
            </a:r>
          </a:p>
          <a:p>
            <a:endParaRPr lang="es-MX" sz="2400" dirty="0">
              <a:latin typeface="Berlin Sans FB Demi" panose="020E0802020502020306" pitchFamily="34" charset="0"/>
            </a:endParaRPr>
          </a:p>
        </p:txBody>
      </p:sp>
      <p:sp>
        <p:nvSpPr>
          <p:cNvPr id="20" name="CuadroTexto 19"/>
          <p:cNvSpPr txBox="1"/>
          <p:nvPr/>
        </p:nvSpPr>
        <p:spPr>
          <a:xfrm>
            <a:off x="1029794" y="2326446"/>
            <a:ext cx="6582639" cy="646331"/>
          </a:xfrm>
          <a:prstGeom prst="rect">
            <a:avLst/>
          </a:prstGeom>
          <a:noFill/>
        </p:spPr>
        <p:txBody>
          <a:bodyPr wrap="square" rtlCol="0">
            <a:spAutoFit/>
          </a:bodyPr>
          <a:lstStyle/>
          <a:p>
            <a:pPr algn="just"/>
            <a:r>
              <a:rPr lang="es-MX" dirty="0"/>
              <a:t>Hemos enfrentado un gran reto de resiliencia durante este par de años, derivado de la pandemia </a:t>
            </a:r>
            <a:r>
              <a:rPr lang="es-MX" b="1" dirty="0"/>
              <a:t>COVID-19</a:t>
            </a:r>
            <a:r>
              <a:rPr lang="es-MX" dirty="0"/>
              <a:t>.</a:t>
            </a:r>
          </a:p>
        </p:txBody>
      </p:sp>
      <p:pic>
        <p:nvPicPr>
          <p:cNvPr id="23" name="Imagen 22"/>
          <p:cNvPicPr>
            <a:picLocks noChangeAspect="1"/>
          </p:cNvPicPr>
          <p:nvPr/>
        </p:nvPicPr>
        <p:blipFill rotWithShape="1">
          <a:blip r:embed="rId2"/>
          <a:srcRect b="29409"/>
          <a:stretch/>
        </p:blipFill>
        <p:spPr>
          <a:xfrm>
            <a:off x="7731866" y="2032781"/>
            <a:ext cx="2360716" cy="1233662"/>
          </a:xfrm>
          <a:prstGeom prst="round2DiagRect">
            <a:avLst/>
          </a:prstGeom>
        </p:spPr>
      </p:pic>
      <p:pic>
        <p:nvPicPr>
          <p:cNvPr id="22" name="Imagen 21"/>
          <p:cNvPicPr>
            <a:picLocks noChangeAspect="1"/>
          </p:cNvPicPr>
          <p:nvPr/>
        </p:nvPicPr>
        <p:blipFill>
          <a:blip r:embed="rId3"/>
          <a:stretch>
            <a:fillRect/>
          </a:stretch>
        </p:blipFill>
        <p:spPr>
          <a:xfrm>
            <a:off x="321798" y="2264781"/>
            <a:ext cx="707996" cy="707996"/>
          </a:xfrm>
          <a:prstGeom prst="rect">
            <a:avLst/>
          </a:prstGeom>
        </p:spPr>
      </p:pic>
      <p:sp>
        <p:nvSpPr>
          <p:cNvPr id="25" name="CuadroTexto 24"/>
          <p:cNvSpPr txBox="1"/>
          <p:nvPr/>
        </p:nvSpPr>
        <p:spPr>
          <a:xfrm>
            <a:off x="1029793" y="3093916"/>
            <a:ext cx="6582639" cy="369332"/>
          </a:xfrm>
          <a:prstGeom prst="rect">
            <a:avLst/>
          </a:prstGeom>
          <a:noFill/>
        </p:spPr>
        <p:txBody>
          <a:bodyPr wrap="square" rtlCol="0">
            <a:spAutoFit/>
          </a:bodyPr>
          <a:lstStyle/>
          <a:p>
            <a:pPr algn="just"/>
            <a:r>
              <a:rPr lang="es-MX" dirty="0" smtClean="0"/>
              <a:t>El día 07 de Noviembre perdimos nuestro Centro de distribuciones. </a:t>
            </a:r>
            <a:endParaRPr lang="es-MX" dirty="0"/>
          </a:p>
        </p:txBody>
      </p:sp>
      <p:sp>
        <p:nvSpPr>
          <p:cNvPr id="26" name="CuadroTexto 25"/>
          <p:cNvSpPr txBox="1"/>
          <p:nvPr/>
        </p:nvSpPr>
        <p:spPr>
          <a:xfrm>
            <a:off x="3726000" y="3702439"/>
            <a:ext cx="3930316" cy="1754326"/>
          </a:xfrm>
          <a:prstGeom prst="rect">
            <a:avLst/>
          </a:prstGeom>
          <a:noFill/>
        </p:spPr>
        <p:txBody>
          <a:bodyPr wrap="square" rtlCol="0">
            <a:spAutoFit/>
          </a:bodyPr>
          <a:lstStyle/>
          <a:p>
            <a:r>
              <a:rPr lang="es-MX" dirty="0" smtClean="0"/>
              <a:t>Perdimos</a:t>
            </a:r>
            <a:endParaRPr lang="es-MX" dirty="0"/>
          </a:p>
          <a:p>
            <a:endParaRPr lang="es-MX" dirty="0"/>
          </a:p>
          <a:p>
            <a:r>
              <a:rPr lang="es-MX" dirty="0"/>
              <a:t>+ de 23,000 posiciones</a:t>
            </a:r>
          </a:p>
          <a:p>
            <a:endParaRPr lang="es-MX" dirty="0"/>
          </a:p>
          <a:p>
            <a:r>
              <a:rPr lang="es-MX" dirty="0"/>
              <a:t>22,000 m</a:t>
            </a:r>
            <a:r>
              <a:rPr lang="es-MX" baseline="30000" dirty="0"/>
              <a:t>2 </a:t>
            </a:r>
            <a:r>
              <a:rPr lang="es-MX" dirty="0"/>
              <a:t>Infraestructura y equipamiento.</a:t>
            </a:r>
          </a:p>
        </p:txBody>
      </p:sp>
      <p:pic>
        <p:nvPicPr>
          <p:cNvPr id="27" name="Imagen 26"/>
          <p:cNvPicPr>
            <a:picLocks noChangeAspect="1"/>
          </p:cNvPicPr>
          <p:nvPr/>
        </p:nvPicPr>
        <p:blipFill>
          <a:blip r:embed="rId4"/>
          <a:stretch>
            <a:fillRect/>
          </a:stretch>
        </p:blipFill>
        <p:spPr>
          <a:xfrm>
            <a:off x="944312" y="3837472"/>
            <a:ext cx="2781688" cy="1617132"/>
          </a:xfrm>
          <a:prstGeom prst="snip2DiagRect">
            <a:avLst/>
          </a:prstGeom>
        </p:spPr>
      </p:pic>
    </p:spTree>
    <p:extLst>
      <p:ext uri="{BB962C8B-B14F-4D97-AF65-F5344CB8AC3E}">
        <p14:creationId xmlns:p14="http://schemas.microsoft.com/office/powerpoint/2010/main" val="27503264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p:cNvSpPr txBox="1"/>
          <p:nvPr/>
        </p:nvSpPr>
        <p:spPr>
          <a:xfrm>
            <a:off x="618068" y="2243539"/>
            <a:ext cx="9279467" cy="1938992"/>
          </a:xfrm>
          <a:prstGeom prst="rect">
            <a:avLst/>
          </a:prstGeom>
          <a:noFill/>
        </p:spPr>
        <p:txBody>
          <a:bodyPr wrap="square" rtlCol="0">
            <a:spAutoFit/>
          </a:bodyPr>
          <a:lstStyle/>
          <a:p>
            <a:pPr algn="ctr"/>
            <a:r>
              <a:rPr lang="es-MX" sz="4800" dirty="0" smtClean="0">
                <a:latin typeface="Berlin Sans FB Demi" panose="020E0802020502020306" pitchFamily="34" charset="0"/>
              </a:rPr>
              <a:t>¿Qué significa Grupo Sánchez para ti?</a:t>
            </a:r>
          </a:p>
          <a:p>
            <a:endParaRPr lang="es-MX" sz="2400" dirty="0">
              <a:latin typeface="Berlin Sans FB Demi" panose="020E0802020502020306" pitchFamily="34" charset="0"/>
            </a:endParaRPr>
          </a:p>
        </p:txBody>
      </p:sp>
    </p:spTree>
    <p:extLst>
      <p:ext uri="{BB962C8B-B14F-4D97-AF65-F5344CB8AC3E}">
        <p14:creationId xmlns:p14="http://schemas.microsoft.com/office/powerpoint/2010/main" val="3099262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p:cNvSpPr txBox="1"/>
          <p:nvPr/>
        </p:nvSpPr>
        <p:spPr>
          <a:xfrm>
            <a:off x="592669" y="681439"/>
            <a:ext cx="9279467" cy="3416320"/>
          </a:xfrm>
          <a:prstGeom prst="rect">
            <a:avLst/>
          </a:prstGeom>
          <a:noFill/>
        </p:spPr>
        <p:txBody>
          <a:bodyPr wrap="square" rtlCol="0">
            <a:spAutoFit/>
          </a:bodyPr>
          <a:lstStyle/>
          <a:p>
            <a:pPr algn="ctr"/>
            <a:r>
              <a:rPr lang="es-MX" sz="4800" dirty="0" smtClean="0">
                <a:latin typeface="Berlin Sans FB Demi" panose="020E0802020502020306" pitchFamily="34" charset="0"/>
              </a:rPr>
              <a:t>Recuerda que para nosotros tu labor es muy importante, porque Juntos contribuimos al desarrollo de nuestra empresa y…  </a:t>
            </a:r>
          </a:p>
          <a:p>
            <a:endParaRPr lang="es-MX" sz="2400" dirty="0">
              <a:latin typeface="Berlin Sans FB Demi" panose="020E0802020502020306" pitchFamily="34" charset="0"/>
            </a:endParaRPr>
          </a:p>
        </p:txBody>
      </p:sp>
      <p:sp>
        <p:nvSpPr>
          <p:cNvPr id="5" name="CuadroTexto 4"/>
          <p:cNvSpPr txBox="1"/>
          <p:nvPr/>
        </p:nvSpPr>
        <p:spPr>
          <a:xfrm>
            <a:off x="-1275200" y="4402559"/>
            <a:ext cx="9279467" cy="1107996"/>
          </a:xfrm>
          <a:prstGeom prst="rect">
            <a:avLst/>
          </a:prstGeom>
          <a:noFill/>
        </p:spPr>
        <p:txBody>
          <a:bodyPr wrap="square" rtlCol="0">
            <a:spAutoFit/>
          </a:bodyPr>
          <a:lstStyle/>
          <a:p>
            <a:pPr algn="ctr"/>
            <a:r>
              <a:rPr lang="es-MX" sz="6600" dirty="0" smtClean="0">
                <a:solidFill>
                  <a:srgbClr val="004882"/>
                </a:solidFill>
                <a:latin typeface="Berlin Sans FB Demi" panose="020E0802020502020306" pitchFamily="34" charset="0"/>
              </a:rPr>
              <a:t>Juntos somos </a:t>
            </a:r>
            <a:endParaRPr lang="es-MX" sz="3600" dirty="0">
              <a:solidFill>
                <a:srgbClr val="004882"/>
              </a:solidFill>
              <a:latin typeface="Berlin Sans FB Demi" panose="020E0802020502020306" pitchFamily="34" charset="0"/>
            </a:endParaRPr>
          </a:p>
        </p:txBody>
      </p:sp>
      <p:pic>
        <p:nvPicPr>
          <p:cNvPr id="6" name="Google Shape;915;p117"/>
          <p:cNvPicPr preferRelativeResize="0"/>
          <p:nvPr/>
        </p:nvPicPr>
        <p:blipFill rotWithShape="1">
          <a:blip r:embed="rId2">
            <a:alphaModFix/>
          </a:blip>
          <a:srcRect/>
          <a:stretch/>
        </p:blipFill>
        <p:spPr>
          <a:xfrm>
            <a:off x="6273800" y="4205086"/>
            <a:ext cx="3776136" cy="1502941"/>
          </a:xfrm>
          <a:prstGeom prst="rect">
            <a:avLst/>
          </a:prstGeom>
          <a:noFill/>
          <a:ln>
            <a:noFill/>
          </a:ln>
        </p:spPr>
      </p:pic>
    </p:spTree>
    <p:extLst>
      <p:ext uri="{BB962C8B-B14F-4D97-AF65-F5344CB8AC3E}">
        <p14:creationId xmlns:p14="http://schemas.microsoft.com/office/powerpoint/2010/main" val="1912663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62338" y="376460"/>
            <a:ext cx="1378904" cy="523220"/>
          </a:xfrm>
          <a:prstGeom prst="rect">
            <a:avLst/>
          </a:prstGeom>
          <a:noFill/>
        </p:spPr>
        <p:txBody>
          <a:bodyPr wrap="none" rtlCol="0">
            <a:spAutoFit/>
          </a:bodyPr>
          <a:lstStyle/>
          <a:p>
            <a:pPr algn="ctr"/>
            <a:r>
              <a:rPr lang="es-MX" sz="2800" dirty="0">
                <a:latin typeface="Berlin Sans FB Demi" panose="020E0802020502020306" pitchFamily="34" charset="0"/>
              </a:rPr>
              <a:t>MISIÓN</a:t>
            </a:r>
          </a:p>
        </p:txBody>
      </p:sp>
      <p:sp>
        <p:nvSpPr>
          <p:cNvPr id="5" name="CuadroTexto 4"/>
          <p:cNvSpPr txBox="1"/>
          <p:nvPr/>
        </p:nvSpPr>
        <p:spPr>
          <a:xfrm>
            <a:off x="5775929" y="3236886"/>
            <a:ext cx="1319592" cy="523220"/>
          </a:xfrm>
          <a:prstGeom prst="rect">
            <a:avLst/>
          </a:prstGeom>
          <a:noFill/>
        </p:spPr>
        <p:txBody>
          <a:bodyPr wrap="none" rtlCol="0">
            <a:spAutoFit/>
          </a:bodyPr>
          <a:lstStyle/>
          <a:p>
            <a:pPr algn="ctr"/>
            <a:r>
              <a:rPr lang="es-MX" sz="2800" dirty="0">
                <a:latin typeface="Berlin Sans FB Demi" panose="020E0802020502020306" pitchFamily="34" charset="0"/>
              </a:rPr>
              <a:t>VISIÓN</a:t>
            </a:r>
          </a:p>
        </p:txBody>
      </p:sp>
      <p:sp>
        <p:nvSpPr>
          <p:cNvPr id="6" name="9 CuadroTexto"/>
          <p:cNvSpPr txBox="1"/>
          <p:nvPr/>
        </p:nvSpPr>
        <p:spPr>
          <a:xfrm>
            <a:off x="549277" y="1047016"/>
            <a:ext cx="7282823" cy="1569660"/>
          </a:xfrm>
          <a:prstGeom prst="rect">
            <a:avLst/>
          </a:prstGeom>
          <a:noFill/>
        </p:spPr>
        <p:txBody>
          <a:bodyPr wrap="square" rtlCol="0">
            <a:spAutoFit/>
          </a:bodyPr>
          <a:lstStyle/>
          <a:p>
            <a:pPr algn="just"/>
            <a:r>
              <a:rPr lang="es-MX" sz="2400" dirty="0">
                <a:cs typeface="Arial" pitchFamily="34" charset="0"/>
              </a:rPr>
              <a:t>“Comercializar productos a los mejores precios, con un excelente servicio y entusiasmo de cada uno de nuestros colaboradores para mantener clientes y familias satisfechas.”</a:t>
            </a:r>
          </a:p>
        </p:txBody>
      </p:sp>
      <p:sp>
        <p:nvSpPr>
          <p:cNvPr id="7" name="6 CuadroTexto"/>
          <p:cNvSpPr txBox="1"/>
          <p:nvPr/>
        </p:nvSpPr>
        <p:spPr>
          <a:xfrm>
            <a:off x="3450263" y="3990850"/>
            <a:ext cx="7087315" cy="1569660"/>
          </a:xfrm>
          <a:prstGeom prst="rect">
            <a:avLst/>
          </a:prstGeom>
          <a:noFill/>
        </p:spPr>
        <p:txBody>
          <a:bodyPr wrap="square" rtlCol="0">
            <a:spAutoFit/>
          </a:bodyPr>
          <a:lstStyle/>
          <a:p>
            <a:pPr algn="just"/>
            <a:r>
              <a:rPr lang="es-MX" sz="2400" dirty="0">
                <a:cs typeface="Arial" pitchFamily="34" charset="0"/>
              </a:rPr>
              <a:t>“Ser la Abarrotera líder del Sureste gracias al compromiso y honestidad con sus clientes, personal y proveedores, con una estructura moderna y sustentable, acorde a las necesidades del mercado.”</a:t>
            </a:r>
          </a:p>
        </p:txBody>
      </p:sp>
    </p:spTree>
    <p:extLst>
      <p:ext uri="{BB962C8B-B14F-4D97-AF65-F5344CB8AC3E}">
        <p14:creationId xmlns:p14="http://schemas.microsoft.com/office/powerpoint/2010/main" val="22661069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6;p95"/>
          <p:cNvSpPr txBox="1">
            <a:spLocks/>
          </p:cNvSpPr>
          <p:nvPr/>
        </p:nvSpPr>
        <p:spPr>
          <a:xfrm>
            <a:off x="328895" y="1666445"/>
            <a:ext cx="6619772" cy="2743199"/>
          </a:xfrm>
          <a:prstGeom prst="rect">
            <a:avLst/>
          </a:prstGeom>
          <a:noFill/>
          <a:ln>
            <a:noFill/>
          </a:ln>
        </p:spPr>
        <p:txBody>
          <a:bodyPr spcFirstLastPara="1" vert="horz" wrap="square" lIns="91425" tIns="45700" rIns="91425" bIns="4570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just">
              <a:buFont typeface="Arial" panose="020B0604020202020204" pitchFamily="34" charset="0"/>
              <a:buNone/>
            </a:pPr>
            <a:r>
              <a:rPr lang="es-MX" sz="2400" dirty="0" smtClean="0"/>
              <a:t>La cual nos crea el fuerte compromiso de construir valor a través de practicar los valores, con la promoción de </a:t>
            </a:r>
            <a:r>
              <a:rPr lang="es-MX" sz="2400" b="1" dirty="0" smtClean="0"/>
              <a:t>modos, condiciones y estilos de vida laboral</a:t>
            </a:r>
            <a:r>
              <a:rPr lang="es-MX" sz="2400" dirty="0" smtClean="0"/>
              <a:t> que sean favorables para la consciencia plena, el bienestar y la calidad de vida laboral.</a:t>
            </a:r>
          </a:p>
          <a:p>
            <a:pPr marL="114300" indent="0" algn="just">
              <a:lnSpc>
                <a:spcPct val="100000"/>
              </a:lnSpc>
              <a:spcBef>
                <a:spcPts val="360"/>
              </a:spcBef>
              <a:buSzPct val="163636"/>
              <a:buFont typeface="Arial" panose="020B0604020202020204" pitchFamily="34" charset="0"/>
              <a:buNone/>
            </a:pPr>
            <a:endParaRPr lang="es-MX" sz="2000" dirty="0" smtClean="0"/>
          </a:p>
          <a:p>
            <a:pPr marL="114300" indent="0" algn="just">
              <a:lnSpc>
                <a:spcPct val="100000"/>
              </a:lnSpc>
              <a:spcBef>
                <a:spcPts val="360"/>
              </a:spcBef>
              <a:buSzPct val="163636"/>
              <a:buFont typeface="Arial" panose="020B0604020202020204" pitchFamily="34" charset="0"/>
              <a:buNone/>
            </a:pPr>
            <a:endParaRPr lang="es-MX" sz="2000" dirty="0" smtClean="0"/>
          </a:p>
          <a:p>
            <a:pPr marL="114300" indent="0" algn="just">
              <a:lnSpc>
                <a:spcPct val="100000"/>
              </a:lnSpc>
              <a:spcBef>
                <a:spcPts val="360"/>
              </a:spcBef>
              <a:buSzPct val="163636"/>
              <a:buFont typeface="Arial" panose="020B0604020202020204" pitchFamily="34" charset="0"/>
              <a:buNone/>
            </a:pPr>
            <a:r>
              <a:rPr lang="es-MX" sz="2000" dirty="0" smtClean="0"/>
              <a:t> </a:t>
            </a:r>
            <a:endParaRPr lang="es-MX" sz="2000" dirty="0">
              <a:solidFill>
                <a:srgbClr val="000000"/>
              </a:solidFill>
            </a:endParaRPr>
          </a:p>
        </p:txBody>
      </p:sp>
      <p:sp>
        <p:nvSpPr>
          <p:cNvPr id="5" name="Rectángulo 4"/>
          <p:cNvSpPr/>
          <p:nvPr/>
        </p:nvSpPr>
        <p:spPr>
          <a:xfrm>
            <a:off x="1459254" y="3848101"/>
            <a:ext cx="4640979" cy="369332"/>
          </a:xfrm>
          <a:prstGeom prst="rect">
            <a:avLst/>
          </a:prstGeom>
          <a:solidFill>
            <a:schemeClr val="accent3">
              <a:lumMod val="20000"/>
              <a:lumOff val="80000"/>
            </a:schemeClr>
          </a:solidFill>
        </p:spPr>
        <p:txBody>
          <a:bodyPr wrap="square">
            <a:spAutoFit/>
          </a:bodyPr>
          <a:lstStyle/>
          <a:p>
            <a:r>
              <a:rPr lang="es-MX" sz="1800" b="1" dirty="0" smtClean="0"/>
              <a:t>Actuar alineados con la misión y visión </a:t>
            </a:r>
            <a:endParaRPr lang="es-MX" sz="1800" b="1" dirty="0"/>
          </a:p>
        </p:txBody>
      </p:sp>
      <p:sp>
        <p:nvSpPr>
          <p:cNvPr id="6" name="Rectángulo 5"/>
          <p:cNvSpPr/>
          <p:nvPr/>
        </p:nvSpPr>
        <p:spPr>
          <a:xfrm>
            <a:off x="1459255" y="4661981"/>
            <a:ext cx="4767978" cy="369332"/>
          </a:xfrm>
          <a:prstGeom prst="rect">
            <a:avLst/>
          </a:prstGeom>
          <a:solidFill>
            <a:schemeClr val="accent3">
              <a:lumMod val="20000"/>
              <a:lumOff val="80000"/>
            </a:schemeClr>
          </a:solidFill>
        </p:spPr>
        <p:txBody>
          <a:bodyPr wrap="square">
            <a:spAutoFit/>
          </a:bodyPr>
          <a:lstStyle/>
          <a:p>
            <a:r>
              <a:rPr lang="es-MX" sz="1800" b="1" dirty="0" smtClean="0"/>
              <a:t>Aplicar y Fomentar la Cultura consciente</a:t>
            </a:r>
            <a:endParaRPr lang="es-MX" sz="1800" b="1" dirty="0"/>
          </a:p>
        </p:txBody>
      </p:sp>
      <p:sp>
        <p:nvSpPr>
          <p:cNvPr id="7" name="Rectángulo 6"/>
          <p:cNvSpPr/>
          <p:nvPr/>
        </p:nvSpPr>
        <p:spPr>
          <a:xfrm>
            <a:off x="1439869" y="5462366"/>
            <a:ext cx="4769688" cy="369332"/>
          </a:xfrm>
          <a:prstGeom prst="rect">
            <a:avLst/>
          </a:prstGeom>
          <a:solidFill>
            <a:schemeClr val="accent3">
              <a:lumMod val="20000"/>
              <a:lumOff val="80000"/>
            </a:schemeClr>
          </a:solidFill>
        </p:spPr>
        <p:txBody>
          <a:bodyPr wrap="square">
            <a:spAutoFit/>
          </a:bodyPr>
          <a:lstStyle/>
          <a:p>
            <a:r>
              <a:rPr lang="es-MX" sz="1800" b="1" dirty="0" smtClean="0"/>
              <a:t>Actuar con Organización y Efectividad</a:t>
            </a:r>
            <a:endParaRPr lang="es-MX" sz="1800" b="1" dirty="0"/>
          </a:p>
        </p:txBody>
      </p:sp>
      <p:pic>
        <p:nvPicPr>
          <p:cNvPr id="8" name="Imagen 7"/>
          <p:cNvPicPr>
            <a:picLocks noChangeAspect="1"/>
          </p:cNvPicPr>
          <p:nvPr/>
        </p:nvPicPr>
        <p:blipFill>
          <a:blip r:embed="rId2"/>
          <a:stretch>
            <a:fillRect/>
          </a:stretch>
        </p:blipFill>
        <p:spPr>
          <a:xfrm>
            <a:off x="5806352" y="2907039"/>
            <a:ext cx="5715000" cy="3333750"/>
          </a:xfrm>
          <a:prstGeom prst="rect">
            <a:avLst/>
          </a:prstGeom>
        </p:spPr>
      </p:pic>
      <p:pic>
        <p:nvPicPr>
          <p:cNvPr id="9" name="Imagen 8"/>
          <p:cNvPicPr>
            <a:picLocks noChangeAspect="1"/>
          </p:cNvPicPr>
          <p:nvPr/>
        </p:nvPicPr>
        <p:blipFill>
          <a:blip r:embed="rId3"/>
          <a:stretch>
            <a:fillRect/>
          </a:stretch>
        </p:blipFill>
        <p:spPr>
          <a:xfrm>
            <a:off x="621183" y="3590958"/>
            <a:ext cx="818686" cy="818686"/>
          </a:xfrm>
          <a:prstGeom prst="rect">
            <a:avLst/>
          </a:prstGeom>
        </p:spPr>
      </p:pic>
      <p:pic>
        <p:nvPicPr>
          <p:cNvPr id="10" name="Imagen 9"/>
          <p:cNvPicPr>
            <a:picLocks noChangeAspect="1"/>
          </p:cNvPicPr>
          <p:nvPr/>
        </p:nvPicPr>
        <p:blipFill>
          <a:blip r:embed="rId3"/>
          <a:stretch>
            <a:fillRect/>
          </a:stretch>
        </p:blipFill>
        <p:spPr>
          <a:xfrm>
            <a:off x="621183" y="4391343"/>
            <a:ext cx="818686" cy="818686"/>
          </a:xfrm>
          <a:prstGeom prst="rect">
            <a:avLst/>
          </a:prstGeom>
        </p:spPr>
      </p:pic>
      <p:pic>
        <p:nvPicPr>
          <p:cNvPr id="11" name="Imagen 10"/>
          <p:cNvPicPr>
            <a:picLocks noChangeAspect="1"/>
          </p:cNvPicPr>
          <p:nvPr/>
        </p:nvPicPr>
        <p:blipFill>
          <a:blip r:embed="rId3"/>
          <a:stretch>
            <a:fillRect/>
          </a:stretch>
        </p:blipFill>
        <p:spPr>
          <a:xfrm>
            <a:off x="621183" y="5235487"/>
            <a:ext cx="818686" cy="818686"/>
          </a:xfrm>
          <a:prstGeom prst="rect">
            <a:avLst/>
          </a:prstGeom>
        </p:spPr>
      </p:pic>
      <p:sp>
        <p:nvSpPr>
          <p:cNvPr id="12" name="Google Shape;255;p95"/>
          <p:cNvSpPr txBox="1">
            <a:spLocks noGrp="1"/>
          </p:cNvSpPr>
          <p:nvPr>
            <p:ph type="title"/>
          </p:nvPr>
        </p:nvSpPr>
        <p:spPr>
          <a:xfrm>
            <a:off x="1293992" y="465212"/>
            <a:ext cx="7477228"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1800"/>
              <a:buNone/>
            </a:pPr>
            <a:r>
              <a:rPr lang="es-MX" sz="3600" b="1" dirty="0">
                <a:solidFill>
                  <a:srgbClr val="0070C0"/>
                </a:solidFill>
                <a:latin typeface="Berlin Sans FB Demi" panose="020E0802020502020306" pitchFamily="34" charset="0"/>
              </a:rPr>
              <a:t>Cultura de </a:t>
            </a:r>
            <a:r>
              <a:rPr lang="es-MX" sz="3600" b="1" dirty="0" smtClean="0">
                <a:solidFill>
                  <a:srgbClr val="0070C0"/>
                </a:solidFill>
                <a:latin typeface="Berlin Sans FB Demi" panose="020E0802020502020306" pitchFamily="34" charset="0"/>
              </a:rPr>
              <a:t>Co</a:t>
            </a:r>
            <a:r>
              <a:rPr lang="es-MX" sz="3600" dirty="0" smtClean="0">
                <a:solidFill>
                  <a:srgbClr val="0070C0"/>
                </a:solidFill>
                <a:latin typeface="Berlin Sans FB Demi" panose="020E0802020502020306" pitchFamily="34" charset="0"/>
              </a:rPr>
              <a:t>n</a:t>
            </a:r>
            <a:r>
              <a:rPr lang="es-MX" sz="3600" b="1" dirty="0" smtClean="0">
                <a:solidFill>
                  <a:srgbClr val="0070C0"/>
                </a:solidFill>
                <a:latin typeface="Berlin Sans FB Demi" panose="020E0802020502020306" pitchFamily="34" charset="0"/>
              </a:rPr>
              <a:t>sciencia y Bienestar</a:t>
            </a:r>
            <a:endParaRPr sz="3600" b="1" dirty="0">
              <a:solidFill>
                <a:srgbClr val="0070C0"/>
              </a:solidFill>
              <a:latin typeface="Berlin Sans FB Demi" panose="020E0802020502020306" pitchFamily="34" charset="0"/>
            </a:endParaRPr>
          </a:p>
        </p:txBody>
      </p:sp>
      <p:sp>
        <p:nvSpPr>
          <p:cNvPr id="13" name="Rectángulo 12"/>
          <p:cNvSpPr/>
          <p:nvPr/>
        </p:nvSpPr>
        <p:spPr>
          <a:xfrm>
            <a:off x="2895381" y="291980"/>
            <a:ext cx="3718711" cy="369332"/>
          </a:xfrm>
          <a:prstGeom prst="rect">
            <a:avLst/>
          </a:prstGeom>
        </p:spPr>
        <p:txBody>
          <a:bodyPr wrap="none">
            <a:spAutoFit/>
          </a:bodyPr>
          <a:lstStyle/>
          <a:p>
            <a:pPr algn="ctr"/>
            <a:r>
              <a:rPr lang="es-ES" sz="1800" dirty="0" smtClean="0"/>
              <a:t>En Grupo </a:t>
            </a:r>
            <a:r>
              <a:rPr lang="es-ES" sz="1800" dirty="0"/>
              <a:t>Sanchez </a:t>
            </a:r>
            <a:r>
              <a:rPr lang="es-ES" sz="1800" dirty="0" smtClean="0"/>
              <a:t>trabajamos bajo la </a:t>
            </a:r>
            <a:endParaRPr lang="es-ES" sz="1800" dirty="0"/>
          </a:p>
        </p:txBody>
      </p:sp>
    </p:spTree>
    <p:extLst>
      <p:ext uri="{BB962C8B-B14F-4D97-AF65-F5344CB8AC3E}">
        <p14:creationId xmlns:p14="http://schemas.microsoft.com/office/powerpoint/2010/main" val="3904737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975" y="579924"/>
            <a:ext cx="4937913" cy="2628900"/>
          </a:xfrm>
          <a:prstGeom prst="rect">
            <a:avLst/>
          </a:prstGeom>
        </p:spPr>
      </p:pic>
      <p:sp>
        <p:nvSpPr>
          <p:cNvPr id="6" name="Rectángulo 5"/>
          <p:cNvSpPr/>
          <p:nvPr/>
        </p:nvSpPr>
        <p:spPr>
          <a:xfrm>
            <a:off x="0" y="4092165"/>
            <a:ext cx="12192000" cy="2743200"/>
          </a:xfrm>
          <a:prstGeom prst="rect">
            <a:avLst/>
          </a:prstGeom>
          <a:solidFill>
            <a:srgbClr val="B38807"/>
          </a:solidFill>
          <a:ln>
            <a:solidFill>
              <a:srgbClr val="B388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p:cNvPicPr>
          <p:nvPr/>
        </p:nvPicPr>
        <p:blipFill rotWithShape="1">
          <a:blip r:embed="rId3"/>
          <a:srcRect t="1291"/>
          <a:stretch/>
        </p:blipFill>
        <p:spPr>
          <a:xfrm>
            <a:off x="5966226" y="4087639"/>
            <a:ext cx="3742099" cy="2770360"/>
          </a:xfrm>
          <a:prstGeom prst="rect">
            <a:avLst/>
          </a:prstGeom>
        </p:spPr>
      </p:pic>
      <p:sp>
        <p:nvSpPr>
          <p:cNvPr id="8" name="Rectángulo 7"/>
          <p:cNvSpPr/>
          <p:nvPr/>
        </p:nvSpPr>
        <p:spPr>
          <a:xfrm>
            <a:off x="10248901" y="4092166"/>
            <a:ext cx="1943100" cy="2765834"/>
          </a:xfrm>
          <a:prstGeom prst="rect">
            <a:avLst/>
          </a:prstGeom>
          <a:blipFill rotWithShape="1">
            <a:blip r:embed="rId4"/>
            <a:srcRect/>
            <a:stretch>
              <a:fillRect l="-23412" t="-15036"/>
            </a:stretch>
          </a:blipFill>
          <a:ln>
            <a:noFill/>
          </a:ln>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pic>
        <p:nvPicPr>
          <p:cNvPr id="9" name="Imagen 8"/>
          <p:cNvPicPr>
            <a:picLocks noChangeAspect="1"/>
          </p:cNvPicPr>
          <p:nvPr/>
        </p:nvPicPr>
        <p:blipFill rotWithShape="1">
          <a:blip r:embed="rId5"/>
          <a:srcRect l="59167" t="19815" r="15729" b="38703"/>
          <a:stretch/>
        </p:blipFill>
        <p:spPr>
          <a:xfrm>
            <a:off x="1555346" y="4092165"/>
            <a:ext cx="2951390" cy="2743200"/>
          </a:xfrm>
          <a:prstGeom prst="rect">
            <a:avLst/>
          </a:prstGeom>
        </p:spPr>
      </p:pic>
      <p:sp>
        <p:nvSpPr>
          <p:cNvPr id="10" name="Rectángulo 9"/>
          <p:cNvSpPr/>
          <p:nvPr/>
        </p:nvSpPr>
        <p:spPr>
          <a:xfrm>
            <a:off x="0" y="4092165"/>
            <a:ext cx="2032000" cy="2743200"/>
          </a:xfrm>
          <a:prstGeom prst="rect">
            <a:avLst/>
          </a:prstGeom>
          <a:solidFill>
            <a:srgbClr val="B38807"/>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solidFill>
                  <a:schemeClr val="tx1"/>
                </a:solidFill>
                <a:latin typeface="Berlin Sans FB Demi" panose="020E0802020502020306" pitchFamily="34" charset="0"/>
              </a:rPr>
              <a:t>Calidad de Vida</a:t>
            </a:r>
            <a:endParaRPr lang="es-MX" sz="2800" dirty="0">
              <a:solidFill>
                <a:schemeClr val="tx1"/>
              </a:solidFill>
              <a:latin typeface="Berlin Sans FB Demi" panose="020E0802020502020306" pitchFamily="34" charset="0"/>
            </a:endParaRPr>
          </a:p>
        </p:txBody>
      </p:sp>
      <p:sp>
        <p:nvSpPr>
          <p:cNvPr id="11" name="Rectángulo 10"/>
          <p:cNvSpPr/>
          <p:nvPr/>
        </p:nvSpPr>
        <p:spPr>
          <a:xfrm>
            <a:off x="4203700" y="4092165"/>
            <a:ext cx="2215207" cy="2743200"/>
          </a:xfrm>
          <a:prstGeom prst="rect">
            <a:avLst/>
          </a:prstGeom>
          <a:solidFill>
            <a:srgbClr val="B38807"/>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solidFill>
                  <a:schemeClr val="tx1"/>
                </a:solidFill>
                <a:latin typeface="Berlin Sans FB Demi" panose="020E0802020502020306" pitchFamily="34" charset="0"/>
              </a:rPr>
              <a:t>Vinculación con la Sociedad</a:t>
            </a:r>
            <a:endParaRPr lang="es-MX" sz="2800" dirty="0">
              <a:solidFill>
                <a:schemeClr val="tx1"/>
              </a:solidFill>
              <a:latin typeface="Berlin Sans FB Demi" panose="020E0802020502020306" pitchFamily="34" charset="0"/>
            </a:endParaRPr>
          </a:p>
        </p:txBody>
      </p:sp>
      <p:sp>
        <p:nvSpPr>
          <p:cNvPr id="12" name="Rectángulo 11"/>
          <p:cNvSpPr/>
          <p:nvPr/>
        </p:nvSpPr>
        <p:spPr>
          <a:xfrm>
            <a:off x="8432800" y="4092165"/>
            <a:ext cx="1816100" cy="2743200"/>
          </a:xfrm>
          <a:prstGeom prst="rect">
            <a:avLst/>
          </a:prstGeom>
          <a:solidFill>
            <a:srgbClr val="B38807"/>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smtClean="0">
                <a:solidFill>
                  <a:schemeClr val="tx1"/>
                </a:solidFill>
                <a:latin typeface="Berlin Sans FB Demi" panose="020E0802020502020306" pitchFamily="34" charset="0"/>
              </a:rPr>
              <a:t>Medio ambiente</a:t>
            </a:r>
            <a:endParaRPr lang="es-MX" sz="2800" dirty="0">
              <a:solidFill>
                <a:schemeClr val="tx1"/>
              </a:solidFill>
              <a:latin typeface="Berlin Sans FB Demi" panose="020E0802020502020306" pitchFamily="34" charset="0"/>
            </a:endParaRPr>
          </a:p>
        </p:txBody>
      </p:sp>
      <p:sp>
        <p:nvSpPr>
          <p:cNvPr id="13" name="CuadroTexto 12"/>
          <p:cNvSpPr txBox="1"/>
          <p:nvPr/>
        </p:nvSpPr>
        <p:spPr>
          <a:xfrm>
            <a:off x="5535438" y="955327"/>
            <a:ext cx="6092983" cy="1384995"/>
          </a:xfrm>
          <a:prstGeom prst="rect">
            <a:avLst/>
          </a:prstGeom>
          <a:noFill/>
        </p:spPr>
        <p:txBody>
          <a:bodyPr wrap="square" rtlCol="0">
            <a:spAutoFit/>
          </a:bodyPr>
          <a:lstStyle/>
          <a:p>
            <a:pPr algn="just"/>
            <a:r>
              <a:rPr lang="es-MX" dirty="0" smtClean="0"/>
              <a:t>En 2022 Súper Sánchez, recibe el reconocimiento de Empresa Socialmente Responsable.</a:t>
            </a:r>
          </a:p>
          <a:p>
            <a:pPr algn="just"/>
            <a:endParaRPr lang="es-MX" dirty="0"/>
          </a:p>
          <a:p>
            <a:pPr algn="just"/>
            <a:r>
              <a:rPr lang="es-MX" dirty="0">
                <a:solidFill>
                  <a:schemeClr val="tx1"/>
                </a:solidFill>
                <a:cs typeface="Arial" pitchFamily="34" charset="0"/>
              </a:rPr>
              <a:t>Somos la</a:t>
            </a:r>
            <a:r>
              <a:rPr lang="es-MX" b="1" dirty="0">
                <a:solidFill>
                  <a:schemeClr val="tx1"/>
                </a:solidFill>
                <a:cs typeface="Arial" pitchFamily="34" charset="0"/>
              </a:rPr>
              <a:t> 1er empresa </a:t>
            </a:r>
            <a:r>
              <a:rPr lang="es-MX" dirty="0">
                <a:solidFill>
                  <a:schemeClr val="tx1"/>
                </a:solidFill>
                <a:cs typeface="Arial" pitchFamily="34" charset="0"/>
              </a:rPr>
              <a:t>del sector </a:t>
            </a:r>
            <a:r>
              <a:rPr lang="es-MX" b="1" dirty="0">
                <a:solidFill>
                  <a:schemeClr val="tx1"/>
                </a:solidFill>
                <a:cs typeface="Arial" pitchFamily="34" charset="0"/>
              </a:rPr>
              <a:t>abarrotero en Tabasco </a:t>
            </a:r>
            <a:r>
              <a:rPr lang="es-MX" dirty="0">
                <a:solidFill>
                  <a:schemeClr val="tx1"/>
                </a:solidFill>
                <a:cs typeface="Arial" pitchFamily="34" charset="0"/>
              </a:rPr>
              <a:t>que recibe el distintivo como </a:t>
            </a:r>
            <a:r>
              <a:rPr lang="es-MX" dirty="0" smtClean="0">
                <a:solidFill>
                  <a:schemeClr val="tx1"/>
                </a:solidFill>
                <a:cs typeface="Arial" pitchFamily="34" charset="0"/>
              </a:rPr>
              <a:t>ESR (Empresa Socialmente Responsable) por:</a:t>
            </a:r>
            <a:endParaRPr lang="es-MX" dirty="0">
              <a:solidFill>
                <a:schemeClr val="tx1"/>
              </a:solidFill>
            </a:endParaRPr>
          </a:p>
          <a:p>
            <a:pPr algn="just"/>
            <a:endParaRPr lang="es-MX" dirty="0"/>
          </a:p>
        </p:txBody>
      </p:sp>
      <p:sp>
        <p:nvSpPr>
          <p:cNvPr id="14" name="CuadroTexto 13"/>
          <p:cNvSpPr txBox="1"/>
          <p:nvPr/>
        </p:nvSpPr>
        <p:spPr>
          <a:xfrm>
            <a:off x="812342" y="3243954"/>
            <a:ext cx="10567316" cy="523220"/>
          </a:xfrm>
          <a:prstGeom prst="rect">
            <a:avLst/>
          </a:prstGeom>
          <a:noFill/>
        </p:spPr>
        <p:txBody>
          <a:bodyPr wrap="none" rtlCol="0">
            <a:spAutoFit/>
          </a:bodyPr>
          <a:lstStyle/>
          <a:p>
            <a:r>
              <a:rPr lang="es-MX" sz="2800" b="1" dirty="0" smtClean="0">
                <a:solidFill>
                  <a:schemeClr val="tx1"/>
                </a:solidFill>
                <a:latin typeface="Bradley Hand ITC" panose="03070402050302030203" pitchFamily="66" charset="0"/>
              </a:rPr>
              <a:t>“Acciones de impacto social, sustentable y para generaciones futuras”</a:t>
            </a:r>
            <a:endParaRPr lang="es-MX" sz="2800" b="1" dirty="0">
              <a:solidFill>
                <a:schemeClr val="tx1"/>
              </a:solidFill>
              <a:latin typeface="Bradley Hand ITC" panose="03070402050302030203" pitchFamily="66" charset="0"/>
            </a:endParaRPr>
          </a:p>
        </p:txBody>
      </p:sp>
    </p:spTree>
    <p:extLst>
      <p:ext uri="{BB962C8B-B14F-4D97-AF65-F5344CB8AC3E}">
        <p14:creationId xmlns:p14="http://schemas.microsoft.com/office/powerpoint/2010/main" val="27559854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6400" y="304800"/>
            <a:ext cx="8504251" cy="461665"/>
          </a:xfrm>
          <a:prstGeom prst="rect">
            <a:avLst/>
          </a:prstGeom>
          <a:noFill/>
        </p:spPr>
        <p:txBody>
          <a:bodyPr wrap="none" rtlCol="0">
            <a:spAutoFit/>
          </a:bodyPr>
          <a:lstStyle/>
          <a:p>
            <a:r>
              <a:rPr lang="es-MX" sz="2400" dirty="0" smtClean="0">
                <a:latin typeface="Berlin Sans FB Demi" panose="020E0802020502020306" pitchFamily="34" charset="0"/>
              </a:rPr>
              <a:t>Al ser parte de Grupo Sánchez tienes los siguientes beneficios:</a:t>
            </a:r>
            <a:endParaRPr lang="es-MX" sz="2400" dirty="0">
              <a:latin typeface="Berlin Sans FB Demi" panose="020E0802020502020306" pitchFamily="34" charset="0"/>
            </a:endParaRPr>
          </a:p>
        </p:txBody>
      </p:sp>
      <p:graphicFrame>
        <p:nvGraphicFramePr>
          <p:cNvPr id="5" name="Diagrama 4"/>
          <p:cNvGraphicFramePr/>
          <p:nvPr>
            <p:extLst>
              <p:ext uri="{D42A27DB-BD31-4B8C-83A1-F6EECF244321}">
                <p14:modId xmlns:p14="http://schemas.microsoft.com/office/powerpoint/2010/main" val="2013152572"/>
              </p:ext>
            </p:extLst>
          </p:nvPr>
        </p:nvGraphicFramePr>
        <p:xfrm>
          <a:off x="558801" y="1422400"/>
          <a:ext cx="9000066" cy="4885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019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6400" y="304800"/>
            <a:ext cx="8504251" cy="461665"/>
          </a:xfrm>
          <a:prstGeom prst="rect">
            <a:avLst/>
          </a:prstGeom>
          <a:noFill/>
        </p:spPr>
        <p:txBody>
          <a:bodyPr wrap="none" rtlCol="0">
            <a:spAutoFit/>
          </a:bodyPr>
          <a:lstStyle/>
          <a:p>
            <a:r>
              <a:rPr lang="es-MX" sz="2400" dirty="0" smtClean="0">
                <a:latin typeface="Berlin Sans FB Demi" panose="020E0802020502020306" pitchFamily="34" charset="0"/>
              </a:rPr>
              <a:t>Al ser parte de Grupo Sánchez tienes los siguientes beneficios:</a:t>
            </a:r>
            <a:endParaRPr lang="es-MX" sz="2400" dirty="0">
              <a:latin typeface="Berlin Sans FB Demi" panose="020E0802020502020306" pitchFamily="34" charset="0"/>
            </a:endParaRPr>
          </a:p>
        </p:txBody>
      </p:sp>
      <p:graphicFrame>
        <p:nvGraphicFramePr>
          <p:cNvPr id="5" name="Diagrama 4"/>
          <p:cNvGraphicFramePr/>
          <p:nvPr>
            <p:extLst>
              <p:ext uri="{D42A27DB-BD31-4B8C-83A1-F6EECF244321}">
                <p14:modId xmlns:p14="http://schemas.microsoft.com/office/powerpoint/2010/main" val="905531670"/>
              </p:ext>
            </p:extLst>
          </p:nvPr>
        </p:nvGraphicFramePr>
        <p:xfrm>
          <a:off x="558801" y="1422400"/>
          <a:ext cx="9000066" cy="48852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8365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6400" y="304800"/>
            <a:ext cx="8504251" cy="461665"/>
          </a:xfrm>
          <a:prstGeom prst="rect">
            <a:avLst/>
          </a:prstGeom>
          <a:noFill/>
        </p:spPr>
        <p:txBody>
          <a:bodyPr wrap="none" rtlCol="0">
            <a:spAutoFit/>
          </a:bodyPr>
          <a:lstStyle/>
          <a:p>
            <a:r>
              <a:rPr lang="es-MX" sz="2400" dirty="0" smtClean="0">
                <a:latin typeface="Berlin Sans FB Demi" panose="020E0802020502020306" pitchFamily="34" charset="0"/>
              </a:rPr>
              <a:t>Al ser parte de Grupo Sánchez tienes los siguientes beneficios:</a:t>
            </a:r>
            <a:endParaRPr lang="es-MX" sz="2400" dirty="0">
              <a:latin typeface="Berlin Sans FB Demi" panose="020E0802020502020306" pitchFamily="34" charset="0"/>
            </a:endParaRPr>
          </a:p>
        </p:txBody>
      </p:sp>
      <p:graphicFrame>
        <p:nvGraphicFramePr>
          <p:cNvPr id="6" name="Diagrama 5"/>
          <p:cNvGraphicFramePr/>
          <p:nvPr>
            <p:extLst>
              <p:ext uri="{D42A27DB-BD31-4B8C-83A1-F6EECF244321}">
                <p14:modId xmlns:p14="http://schemas.microsoft.com/office/powerpoint/2010/main" val="3299018844"/>
              </p:ext>
            </p:extLst>
          </p:nvPr>
        </p:nvGraphicFramePr>
        <p:xfrm>
          <a:off x="741239" y="4198948"/>
          <a:ext cx="2377580" cy="1932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extLst>
              <p:ext uri="{D42A27DB-BD31-4B8C-83A1-F6EECF244321}">
                <p14:modId xmlns:p14="http://schemas.microsoft.com/office/powerpoint/2010/main" val="1616288987"/>
              </p:ext>
            </p:extLst>
          </p:nvPr>
        </p:nvGraphicFramePr>
        <p:xfrm>
          <a:off x="856756" y="1312442"/>
          <a:ext cx="2343819" cy="22769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Flecha derecha 7"/>
          <p:cNvSpPr/>
          <p:nvPr/>
        </p:nvSpPr>
        <p:spPr>
          <a:xfrm>
            <a:off x="3659919" y="1948593"/>
            <a:ext cx="1310261" cy="104928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pic>
        <p:nvPicPr>
          <p:cNvPr id="9" name="Picture 2" descr="Resultado de imagen para habitos icon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76871" y="1703521"/>
            <a:ext cx="531241" cy="5312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n para habitos icon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1083" y="2473233"/>
            <a:ext cx="537029" cy="537030"/>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6182412" y="1753632"/>
            <a:ext cx="2549288" cy="369332"/>
          </a:xfrm>
          <a:prstGeom prst="rect">
            <a:avLst/>
          </a:prstGeom>
          <a:noFill/>
        </p:spPr>
        <p:txBody>
          <a:bodyPr wrap="none" rtlCol="0">
            <a:spAutoFit/>
          </a:bodyPr>
          <a:lstStyle/>
          <a:p>
            <a:r>
              <a:rPr lang="es-MX" dirty="0"/>
              <a:t>Por enfermedad terminal</a:t>
            </a:r>
          </a:p>
        </p:txBody>
      </p:sp>
      <p:sp>
        <p:nvSpPr>
          <p:cNvPr id="12" name="CuadroTexto 11"/>
          <p:cNvSpPr txBox="1"/>
          <p:nvPr/>
        </p:nvSpPr>
        <p:spPr>
          <a:xfrm>
            <a:off x="6122972" y="2450902"/>
            <a:ext cx="3960827" cy="646331"/>
          </a:xfrm>
          <a:prstGeom prst="rect">
            <a:avLst/>
          </a:prstGeom>
          <a:noFill/>
        </p:spPr>
        <p:txBody>
          <a:bodyPr wrap="square" rtlCol="0">
            <a:spAutoFit/>
          </a:bodyPr>
          <a:lstStyle/>
          <a:p>
            <a:r>
              <a:rPr lang="es-MX" dirty="0"/>
              <a:t>Por fallecimiento de familiar directo (Esposa, hijos o padres)</a:t>
            </a:r>
          </a:p>
        </p:txBody>
      </p:sp>
      <p:sp>
        <p:nvSpPr>
          <p:cNvPr id="13" name="CuadroTexto 12"/>
          <p:cNvSpPr txBox="1"/>
          <p:nvPr/>
        </p:nvSpPr>
        <p:spPr>
          <a:xfrm>
            <a:off x="5461969" y="3337641"/>
            <a:ext cx="3922292" cy="369332"/>
          </a:xfrm>
          <a:prstGeom prst="rect">
            <a:avLst/>
          </a:prstGeom>
          <a:solidFill>
            <a:schemeClr val="accent4">
              <a:lumMod val="20000"/>
              <a:lumOff val="80000"/>
            </a:schemeClr>
          </a:solidFill>
        </p:spPr>
        <p:txBody>
          <a:bodyPr wrap="none" rtlCol="0">
            <a:spAutoFit/>
          </a:bodyPr>
          <a:lstStyle/>
          <a:p>
            <a:r>
              <a:rPr lang="es-MX" dirty="0"/>
              <a:t>Colaboradores con 1 año de antigüedad</a:t>
            </a:r>
          </a:p>
        </p:txBody>
      </p:sp>
      <p:graphicFrame>
        <p:nvGraphicFramePr>
          <p:cNvPr id="14" name="Diagrama 13"/>
          <p:cNvGraphicFramePr/>
          <p:nvPr>
            <p:extLst>
              <p:ext uri="{D42A27DB-BD31-4B8C-83A1-F6EECF244321}">
                <p14:modId xmlns:p14="http://schemas.microsoft.com/office/powerpoint/2010/main" val="8117370"/>
              </p:ext>
            </p:extLst>
          </p:nvPr>
        </p:nvGraphicFramePr>
        <p:xfrm>
          <a:off x="3205861" y="4198948"/>
          <a:ext cx="2377580" cy="193290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42448509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6400" y="304800"/>
            <a:ext cx="9279467" cy="1200329"/>
          </a:xfrm>
          <a:prstGeom prst="rect">
            <a:avLst/>
          </a:prstGeom>
          <a:noFill/>
        </p:spPr>
        <p:txBody>
          <a:bodyPr wrap="square" rtlCol="0">
            <a:spAutoFit/>
          </a:bodyPr>
          <a:lstStyle/>
          <a:p>
            <a:r>
              <a:rPr lang="es-MX" sz="2400" dirty="0" smtClean="0">
                <a:latin typeface="Berlin Sans FB Demi" panose="020E0802020502020306" pitchFamily="34" charset="0"/>
              </a:rPr>
              <a:t>Así como tenemos derechos, tenemos obligaciones …. </a:t>
            </a:r>
          </a:p>
          <a:p>
            <a:endParaRPr lang="es-MX" sz="2400" dirty="0">
              <a:latin typeface="Berlin Sans FB Demi" panose="020E0802020502020306" pitchFamily="34" charset="0"/>
            </a:endParaRPr>
          </a:p>
          <a:p>
            <a:r>
              <a:rPr lang="es-MX" sz="2400" dirty="0" smtClean="0">
                <a:latin typeface="Berlin Sans FB Demi" panose="020E0802020502020306" pitchFamily="34" charset="0"/>
              </a:rPr>
              <a:t>Una de ellas es cumplir con el reglamento de Trabajo. </a:t>
            </a:r>
            <a:endParaRPr lang="es-MX" sz="2400" dirty="0">
              <a:latin typeface="Berlin Sans FB Demi" panose="020E0802020502020306" pitchFamily="34" charset="0"/>
            </a:endParaRPr>
          </a:p>
        </p:txBody>
      </p:sp>
      <p:sp>
        <p:nvSpPr>
          <p:cNvPr id="15" name="CuadroTexto 14"/>
          <p:cNvSpPr txBox="1"/>
          <p:nvPr/>
        </p:nvSpPr>
        <p:spPr>
          <a:xfrm>
            <a:off x="1191384" y="3107205"/>
            <a:ext cx="8985549" cy="327782"/>
          </a:xfrm>
          <a:prstGeom prst="rect">
            <a:avLst/>
          </a:prstGeom>
          <a:noFill/>
        </p:spPr>
        <p:txBody>
          <a:bodyPr wrap="square" rtlCol="0">
            <a:spAutoFit/>
          </a:bodyPr>
          <a:lstStyle/>
          <a:p>
            <a:pPr algn="just" defTabSz="622300">
              <a:lnSpc>
                <a:spcPct val="90000"/>
              </a:lnSpc>
              <a:spcBef>
                <a:spcPct val="0"/>
              </a:spcBef>
              <a:spcAft>
                <a:spcPct val="35000"/>
              </a:spcAft>
            </a:pPr>
            <a:r>
              <a:rPr lang="es-MX" sz="1700" dirty="0" smtClean="0">
                <a:solidFill>
                  <a:prstClr val="black">
                    <a:hueOff val="0"/>
                    <a:satOff val="0"/>
                    <a:lumOff val="0"/>
                    <a:alphaOff val="0"/>
                  </a:prstClr>
                </a:solidFill>
                <a:cs typeface="Arial" panose="020B0604020202020204" pitchFamily="34" charset="0"/>
              </a:rPr>
              <a:t>Desacato a las indicaciones de trabajo de tu Jefe inmediato.</a:t>
            </a:r>
            <a:endParaRPr lang="es-MX" sz="1700" dirty="0">
              <a:solidFill>
                <a:prstClr val="black"/>
              </a:solidFill>
            </a:endParaRPr>
          </a:p>
        </p:txBody>
      </p:sp>
      <p:sp>
        <p:nvSpPr>
          <p:cNvPr id="16" name="CuadroTexto 15"/>
          <p:cNvSpPr txBox="1"/>
          <p:nvPr/>
        </p:nvSpPr>
        <p:spPr>
          <a:xfrm>
            <a:off x="1191384" y="2400972"/>
            <a:ext cx="8240483" cy="327782"/>
          </a:xfrm>
          <a:prstGeom prst="rect">
            <a:avLst/>
          </a:prstGeom>
          <a:noFill/>
        </p:spPr>
        <p:txBody>
          <a:bodyPr wrap="square" rtlCol="0">
            <a:spAutoFit/>
          </a:bodyPr>
          <a:lstStyle/>
          <a:p>
            <a:pPr algn="just" defTabSz="622300">
              <a:lnSpc>
                <a:spcPct val="90000"/>
              </a:lnSpc>
              <a:spcBef>
                <a:spcPct val="0"/>
              </a:spcBef>
              <a:spcAft>
                <a:spcPct val="35000"/>
              </a:spcAft>
            </a:pPr>
            <a:r>
              <a:rPr lang="es-MX" sz="1700" dirty="0">
                <a:solidFill>
                  <a:prstClr val="black">
                    <a:hueOff val="0"/>
                    <a:satOff val="0"/>
                    <a:lumOff val="0"/>
                    <a:alphaOff val="0"/>
                  </a:prstClr>
                </a:solidFill>
                <a:cs typeface="Arial" panose="020B0604020202020204" pitchFamily="34" charset="0"/>
              </a:rPr>
              <a:t>Suspender las </a:t>
            </a:r>
            <a:r>
              <a:rPr lang="es-MX" sz="1700" dirty="0" smtClean="0">
                <a:solidFill>
                  <a:prstClr val="black">
                    <a:hueOff val="0"/>
                    <a:satOff val="0"/>
                    <a:lumOff val="0"/>
                    <a:alphaOff val="0"/>
                  </a:prstClr>
                </a:solidFill>
                <a:cs typeface="Arial" panose="020B0604020202020204" pitchFamily="34" charset="0"/>
              </a:rPr>
              <a:t>labores y/o faltar al trabajo </a:t>
            </a:r>
            <a:r>
              <a:rPr lang="es-MX" sz="1700" dirty="0">
                <a:solidFill>
                  <a:prstClr val="black">
                    <a:hueOff val="0"/>
                    <a:satOff val="0"/>
                    <a:lumOff val="0"/>
                    <a:alphaOff val="0"/>
                  </a:prstClr>
                </a:solidFill>
                <a:cs typeface="Arial" panose="020B0604020202020204" pitchFamily="34" charset="0"/>
              </a:rPr>
              <a:t>sin autorización </a:t>
            </a:r>
            <a:r>
              <a:rPr lang="es-MX" sz="1700" dirty="0" smtClean="0">
                <a:solidFill>
                  <a:prstClr val="black">
                    <a:hueOff val="0"/>
                    <a:satOff val="0"/>
                    <a:lumOff val="0"/>
                    <a:alphaOff val="0"/>
                  </a:prstClr>
                </a:solidFill>
                <a:cs typeface="Arial" panose="020B0604020202020204" pitchFamily="34" charset="0"/>
              </a:rPr>
              <a:t>o sin causa justificada.</a:t>
            </a:r>
            <a:endParaRPr lang="es-MX" sz="1700" dirty="0">
              <a:solidFill>
                <a:prstClr val="black"/>
              </a:solidFill>
            </a:endParaRPr>
          </a:p>
        </p:txBody>
      </p:sp>
      <p:pic>
        <p:nvPicPr>
          <p:cNvPr id="17"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41" y="2306167"/>
            <a:ext cx="531241" cy="5312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40" y="3012400"/>
            <a:ext cx="531241" cy="531242"/>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1191384" y="3783813"/>
            <a:ext cx="8985549" cy="563231"/>
          </a:xfrm>
          <a:prstGeom prst="rect">
            <a:avLst/>
          </a:prstGeom>
          <a:noFill/>
        </p:spPr>
        <p:txBody>
          <a:bodyPr wrap="square" rtlCol="0">
            <a:spAutoFit/>
          </a:bodyPr>
          <a:lstStyle/>
          <a:p>
            <a:pPr algn="just" defTabSz="622300">
              <a:lnSpc>
                <a:spcPct val="90000"/>
              </a:lnSpc>
              <a:spcBef>
                <a:spcPct val="0"/>
              </a:spcBef>
              <a:spcAft>
                <a:spcPct val="35000"/>
              </a:spcAft>
            </a:pPr>
            <a:r>
              <a:rPr lang="es-MX" sz="1700" dirty="0">
                <a:solidFill>
                  <a:prstClr val="black">
                    <a:hueOff val="0"/>
                    <a:satOff val="0"/>
                    <a:lumOff val="0"/>
                    <a:alphaOff val="0"/>
                  </a:prstClr>
                </a:solidFill>
                <a:cs typeface="Arial" panose="020B0604020202020204" pitchFamily="34" charset="0"/>
              </a:rPr>
              <a:t>Hacer cualquier clase de propaganda, colectas o comercializar productos con fines de lucro personal durante las horas de trabajo </a:t>
            </a:r>
            <a:endParaRPr lang="es-MX" sz="1700" dirty="0">
              <a:solidFill>
                <a:prstClr val="black"/>
              </a:solidFill>
            </a:endParaRPr>
          </a:p>
        </p:txBody>
      </p:sp>
      <p:pic>
        <p:nvPicPr>
          <p:cNvPr id="20"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40" y="3813658"/>
            <a:ext cx="531241" cy="531242"/>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1175981" y="4614916"/>
            <a:ext cx="9077152" cy="563231"/>
          </a:xfrm>
          <a:prstGeom prst="rect">
            <a:avLst/>
          </a:prstGeom>
          <a:noFill/>
        </p:spPr>
        <p:txBody>
          <a:bodyPr wrap="square" rtlCol="0">
            <a:spAutoFit/>
          </a:bodyPr>
          <a:lstStyle/>
          <a:p>
            <a:pPr algn="just" defTabSz="622300">
              <a:lnSpc>
                <a:spcPct val="90000"/>
              </a:lnSpc>
              <a:spcBef>
                <a:spcPct val="0"/>
              </a:spcBef>
              <a:spcAft>
                <a:spcPct val="35000"/>
              </a:spcAft>
            </a:pPr>
            <a:r>
              <a:rPr lang="es-MX" sz="1700" dirty="0">
                <a:solidFill>
                  <a:prstClr val="black">
                    <a:hueOff val="0"/>
                    <a:satOff val="0"/>
                    <a:lumOff val="0"/>
                    <a:alphaOff val="0"/>
                  </a:prstClr>
                </a:solidFill>
                <a:cs typeface="Arial" panose="020B0604020202020204" pitchFamily="34" charset="0"/>
              </a:rPr>
              <a:t>Incurrir en cualquier acto de represalia o actos de intimidación con motivo de trabajo, acosar sexualmente a cualquier persona o realizar actos inmorales en los lugares de trabajo.</a:t>
            </a:r>
            <a:endParaRPr lang="es-MX" sz="1700" dirty="0">
              <a:solidFill>
                <a:prstClr val="black">
                  <a:hueOff val="0"/>
                  <a:satOff val="0"/>
                  <a:lumOff val="0"/>
                  <a:alphaOff val="0"/>
                </a:prstClr>
              </a:solidFill>
            </a:endParaRPr>
          </a:p>
        </p:txBody>
      </p:sp>
      <p:pic>
        <p:nvPicPr>
          <p:cNvPr id="22"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39" y="4614916"/>
            <a:ext cx="531241" cy="531242"/>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p:cNvSpPr txBox="1"/>
          <p:nvPr/>
        </p:nvSpPr>
        <p:spPr>
          <a:xfrm>
            <a:off x="1175980" y="5506690"/>
            <a:ext cx="9077153" cy="563231"/>
          </a:xfrm>
          <a:prstGeom prst="rect">
            <a:avLst/>
          </a:prstGeom>
          <a:noFill/>
        </p:spPr>
        <p:txBody>
          <a:bodyPr wrap="square" rtlCol="0">
            <a:spAutoFit/>
          </a:bodyPr>
          <a:lstStyle/>
          <a:p>
            <a:pPr lvl="0" algn="just" defTabSz="622300">
              <a:lnSpc>
                <a:spcPct val="90000"/>
              </a:lnSpc>
              <a:spcBef>
                <a:spcPct val="0"/>
              </a:spcBef>
              <a:spcAft>
                <a:spcPct val="35000"/>
              </a:spcAft>
            </a:pPr>
            <a:r>
              <a:rPr lang="es-MX" sz="1700" dirty="0">
                <a:cs typeface="Arial" panose="020B0604020202020204" pitchFamily="34" charset="0"/>
              </a:rPr>
              <a:t>Ejecutar cualquier acto que pueda poner en peligro su propia seguridad, la de sus compañeros de trabajo o la de terceras personas.</a:t>
            </a:r>
          </a:p>
        </p:txBody>
      </p:sp>
      <p:pic>
        <p:nvPicPr>
          <p:cNvPr id="24"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39" y="5510979"/>
            <a:ext cx="531241" cy="53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182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6400" y="304800"/>
            <a:ext cx="9279467" cy="1200329"/>
          </a:xfrm>
          <a:prstGeom prst="rect">
            <a:avLst/>
          </a:prstGeom>
          <a:noFill/>
        </p:spPr>
        <p:txBody>
          <a:bodyPr wrap="square" rtlCol="0">
            <a:spAutoFit/>
          </a:bodyPr>
          <a:lstStyle/>
          <a:p>
            <a:r>
              <a:rPr lang="es-MX" sz="2400" dirty="0" smtClean="0">
                <a:latin typeface="Berlin Sans FB Demi" panose="020E0802020502020306" pitchFamily="34" charset="0"/>
              </a:rPr>
              <a:t>Así como tenemos derechos, tenemos obligaciones …. </a:t>
            </a:r>
          </a:p>
          <a:p>
            <a:endParaRPr lang="es-MX" sz="2400" dirty="0">
              <a:latin typeface="Berlin Sans FB Demi" panose="020E0802020502020306" pitchFamily="34" charset="0"/>
            </a:endParaRPr>
          </a:p>
          <a:p>
            <a:r>
              <a:rPr lang="es-MX" sz="2400" dirty="0" smtClean="0">
                <a:latin typeface="Berlin Sans FB Demi" panose="020E0802020502020306" pitchFamily="34" charset="0"/>
              </a:rPr>
              <a:t>Una de ellas es cumplir con el reglamento de Trabajo. </a:t>
            </a:r>
            <a:endParaRPr lang="es-MX" sz="2400" dirty="0">
              <a:latin typeface="Berlin Sans FB Demi" panose="020E0802020502020306" pitchFamily="34" charset="0"/>
            </a:endParaRPr>
          </a:p>
        </p:txBody>
      </p:sp>
      <p:sp>
        <p:nvSpPr>
          <p:cNvPr id="15" name="CuadroTexto 14"/>
          <p:cNvSpPr txBox="1"/>
          <p:nvPr/>
        </p:nvSpPr>
        <p:spPr>
          <a:xfrm>
            <a:off x="1191384" y="3889987"/>
            <a:ext cx="8985549" cy="327782"/>
          </a:xfrm>
          <a:prstGeom prst="rect">
            <a:avLst/>
          </a:prstGeom>
          <a:noFill/>
        </p:spPr>
        <p:txBody>
          <a:bodyPr wrap="square" rtlCol="0">
            <a:spAutoFit/>
          </a:bodyPr>
          <a:lstStyle/>
          <a:p>
            <a:pPr lvl="0" algn="just" defTabSz="622300">
              <a:lnSpc>
                <a:spcPct val="90000"/>
              </a:lnSpc>
              <a:spcBef>
                <a:spcPct val="0"/>
              </a:spcBef>
              <a:spcAft>
                <a:spcPct val="35000"/>
              </a:spcAft>
            </a:pPr>
            <a:r>
              <a:rPr lang="es-MX" sz="1700" dirty="0" smtClean="0">
                <a:cs typeface="Arial" panose="020B0604020202020204" pitchFamily="34" charset="0"/>
              </a:rPr>
              <a:t>Portar armas de cualquier clase durante las horas de trabajo, salvo que la naturaleza de éste lo exija. </a:t>
            </a:r>
            <a:endParaRPr lang="es-MX" sz="1700" dirty="0">
              <a:cs typeface="Arial" panose="020B0604020202020204" pitchFamily="34" charset="0"/>
            </a:endParaRPr>
          </a:p>
        </p:txBody>
      </p:sp>
      <p:sp>
        <p:nvSpPr>
          <p:cNvPr id="16" name="CuadroTexto 15"/>
          <p:cNvSpPr txBox="1"/>
          <p:nvPr/>
        </p:nvSpPr>
        <p:spPr>
          <a:xfrm>
            <a:off x="1191384" y="2229708"/>
            <a:ext cx="8240483" cy="563231"/>
          </a:xfrm>
          <a:prstGeom prst="rect">
            <a:avLst/>
          </a:prstGeom>
          <a:noFill/>
        </p:spPr>
        <p:txBody>
          <a:bodyPr wrap="square" rtlCol="0">
            <a:spAutoFit/>
          </a:bodyPr>
          <a:lstStyle/>
          <a:p>
            <a:pPr lvl="0" algn="just" defTabSz="622300">
              <a:lnSpc>
                <a:spcPct val="90000"/>
              </a:lnSpc>
              <a:spcBef>
                <a:spcPct val="0"/>
              </a:spcBef>
              <a:spcAft>
                <a:spcPct val="35000"/>
              </a:spcAft>
            </a:pPr>
            <a:r>
              <a:rPr lang="es-MX" sz="1700" dirty="0" smtClean="0">
                <a:cs typeface="Arial" panose="020B0604020202020204" pitchFamily="34" charset="0"/>
              </a:rPr>
              <a:t>Presentarse al trabajo en estado de embriaguez/bajo la influencia de algún narcótico, droga enervante,  o consumirlo dentro de la jornada de trabajo.</a:t>
            </a:r>
            <a:endParaRPr lang="es-MX" sz="1700" dirty="0">
              <a:cs typeface="Arial" panose="020B0604020202020204" pitchFamily="34" charset="0"/>
            </a:endParaRPr>
          </a:p>
        </p:txBody>
      </p:sp>
      <p:pic>
        <p:nvPicPr>
          <p:cNvPr id="17"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41" y="2221498"/>
            <a:ext cx="531241" cy="5312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40" y="2995466"/>
            <a:ext cx="531241" cy="531242"/>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1175980" y="3118441"/>
            <a:ext cx="8985549" cy="327782"/>
          </a:xfrm>
          <a:prstGeom prst="rect">
            <a:avLst/>
          </a:prstGeom>
          <a:noFill/>
        </p:spPr>
        <p:txBody>
          <a:bodyPr wrap="square" rtlCol="0">
            <a:spAutoFit/>
          </a:bodyPr>
          <a:lstStyle/>
          <a:p>
            <a:pPr lvl="0" algn="just" defTabSz="622300">
              <a:lnSpc>
                <a:spcPct val="90000"/>
              </a:lnSpc>
              <a:spcBef>
                <a:spcPct val="0"/>
              </a:spcBef>
              <a:spcAft>
                <a:spcPct val="35000"/>
              </a:spcAft>
            </a:pPr>
            <a:r>
              <a:rPr lang="es-MX" sz="1700" dirty="0" smtClean="0">
                <a:cs typeface="Arial" panose="020B0604020202020204" pitchFamily="34" charset="0"/>
              </a:rPr>
              <a:t>Queda estrictamente prohibido fumar dentro de las instalaciones como oficinas o bodegas.</a:t>
            </a:r>
            <a:endParaRPr lang="es-MX" sz="1700" dirty="0">
              <a:cs typeface="Arial" panose="020B0604020202020204" pitchFamily="34" charset="0"/>
            </a:endParaRPr>
          </a:p>
        </p:txBody>
      </p:sp>
      <p:pic>
        <p:nvPicPr>
          <p:cNvPr id="20"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40" y="3788257"/>
            <a:ext cx="531241" cy="531242"/>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1175981" y="4509521"/>
            <a:ext cx="9077152" cy="798680"/>
          </a:xfrm>
          <a:prstGeom prst="rect">
            <a:avLst/>
          </a:prstGeom>
          <a:noFill/>
        </p:spPr>
        <p:txBody>
          <a:bodyPr wrap="square" rtlCol="0">
            <a:spAutoFit/>
          </a:bodyPr>
          <a:lstStyle/>
          <a:p>
            <a:pPr algn="just" defTabSz="622300">
              <a:lnSpc>
                <a:spcPct val="90000"/>
              </a:lnSpc>
              <a:spcBef>
                <a:spcPct val="0"/>
              </a:spcBef>
              <a:spcAft>
                <a:spcPct val="35000"/>
              </a:spcAft>
            </a:pPr>
            <a:r>
              <a:rPr lang="es-MX" sz="1700" dirty="0" smtClean="0">
                <a:cs typeface="Arial" panose="020B0604020202020204" pitchFamily="34" charset="0"/>
              </a:rPr>
              <a:t>Las demostraciones de afecto propias de las relaciones de pareja están estrictamente prohibidas dentro de las instalaciones de la empresa. Queda prohibido tener relaciones de pareja entre colaboradores del mismo centro de trabajo. </a:t>
            </a:r>
            <a:endParaRPr lang="es-MX" sz="1700" dirty="0">
              <a:solidFill>
                <a:prstClr val="black">
                  <a:hueOff val="0"/>
                  <a:satOff val="0"/>
                  <a:lumOff val="0"/>
                  <a:alphaOff val="0"/>
                </a:prstClr>
              </a:solidFill>
            </a:endParaRPr>
          </a:p>
        </p:txBody>
      </p:sp>
      <p:pic>
        <p:nvPicPr>
          <p:cNvPr id="22"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39" y="4597982"/>
            <a:ext cx="531241" cy="531242"/>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p:cNvSpPr txBox="1"/>
          <p:nvPr/>
        </p:nvSpPr>
        <p:spPr>
          <a:xfrm>
            <a:off x="1175980" y="5498223"/>
            <a:ext cx="9077153" cy="535531"/>
          </a:xfrm>
          <a:prstGeom prst="rect">
            <a:avLst/>
          </a:prstGeom>
          <a:noFill/>
        </p:spPr>
        <p:txBody>
          <a:bodyPr wrap="square" rtlCol="0">
            <a:spAutoFit/>
          </a:bodyPr>
          <a:lstStyle/>
          <a:p>
            <a:pPr lvl="0" algn="just" defTabSz="622300">
              <a:lnSpc>
                <a:spcPct val="90000"/>
              </a:lnSpc>
              <a:spcBef>
                <a:spcPct val="0"/>
              </a:spcBef>
              <a:spcAft>
                <a:spcPct val="35000"/>
              </a:spcAft>
            </a:pPr>
            <a:r>
              <a:rPr lang="es-MX" sz="1600" dirty="0" smtClean="0">
                <a:cs typeface="Arial" panose="020B0604020202020204" pitchFamily="34" charset="0"/>
              </a:rPr>
              <a:t>Alterar el orden y la disciplina del lugar de trabajo al provocar escándalos, riñas o distraer y quitar el tiempo a los compañeros.</a:t>
            </a:r>
            <a:endParaRPr lang="es-MX" sz="1600" dirty="0">
              <a:cs typeface="Arial" panose="020B0604020202020204" pitchFamily="34" charset="0"/>
            </a:endParaRPr>
          </a:p>
        </p:txBody>
      </p:sp>
      <p:pic>
        <p:nvPicPr>
          <p:cNvPr id="24" name="Picture 2" descr="Resultado de imagen para habitos icon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39" y="5502512"/>
            <a:ext cx="531241" cy="53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9942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710</Words>
  <Application>Microsoft Office PowerPoint</Application>
  <PresentationFormat>Panorámica</PresentationFormat>
  <Paragraphs>74</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Berlin Sans FB Demi</vt:lpstr>
      <vt:lpstr>Bradley Hand ITC</vt:lpstr>
      <vt:lpstr>Calibri</vt:lpstr>
      <vt:lpstr>Calibri Light</vt:lpstr>
      <vt:lpstr>Tema de Office</vt:lpstr>
      <vt:lpstr>Presentación de PowerPoint</vt:lpstr>
      <vt:lpstr>Presentación de PowerPoint</vt:lpstr>
      <vt:lpstr>Cultura de Consciencia y Bienestar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Anais Sarai Perez Palomino</dc:creator>
  <cp:lastModifiedBy>Jesus Ernesto Narvaez Lopez</cp:lastModifiedBy>
  <cp:revision>11</cp:revision>
  <dcterms:created xsi:type="dcterms:W3CDTF">2023-03-15T15:41:58Z</dcterms:created>
  <dcterms:modified xsi:type="dcterms:W3CDTF">2023-05-20T17:30:09Z</dcterms:modified>
</cp:coreProperties>
</file>